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8"/>
  </p:notesMasterIdLst>
  <p:sldIdLst>
    <p:sldId id="953" r:id="rId5"/>
    <p:sldId id="954" r:id="rId6"/>
    <p:sldId id="955" r:id="rId7"/>
    <p:sldId id="956" r:id="rId8"/>
    <p:sldId id="957" r:id="rId9"/>
    <p:sldId id="963" r:id="rId10"/>
    <p:sldId id="964" r:id="rId11"/>
    <p:sldId id="965" r:id="rId12"/>
    <p:sldId id="966" r:id="rId13"/>
    <p:sldId id="967" r:id="rId14"/>
    <p:sldId id="960" r:id="rId15"/>
    <p:sldId id="968" r:id="rId16"/>
    <p:sldId id="969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pos="73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1"/>
    <a:srgbClr val="002060"/>
    <a:srgbClr val="000000"/>
    <a:srgbClr val="EBFFEB"/>
    <a:srgbClr val="FBF9CF"/>
    <a:srgbClr val="CCFFCC"/>
    <a:srgbClr val="FF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88968" autoAdjust="0"/>
  </p:normalViewPr>
  <p:slideViewPr>
    <p:cSldViewPr snapToGrid="0" snapToObjects="1" showGuides="1">
      <p:cViewPr varScale="1">
        <p:scale>
          <a:sx n="68" d="100"/>
          <a:sy n="68" d="100"/>
        </p:scale>
        <p:origin x="848" y="-24"/>
      </p:cViewPr>
      <p:guideLst>
        <p:guide orient="horz" pos="2160"/>
        <p:guide pos="3840"/>
        <p:guide orient="horz" pos="352"/>
        <p:guide pos="73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BA32E-4386-41E7-ACBF-000236EAF304}" type="datetimeFigureOut">
              <a:rPr lang="es-ES" smtClean="0"/>
              <a:t>25/03/2025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A612B-F25D-4682-989A-754767804B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60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689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2E6AB-14EA-7A33-F470-30D3ADA54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804DB1C-0880-129D-5CFA-3F521C2C47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853224A-F803-E0C8-8072-B6EC37027C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F18599-DB50-1F5F-C296-7E5D7B9DF2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322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411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72C9DA-B8BB-BBD2-9E92-2512DC11A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09377AE-8C80-13BA-290E-8D43F783A2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4C62F8E-43D5-0576-E613-FA786182C4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296539-C1A2-7641-53AF-AAC371C05A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649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9E113B-1996-8B42-F45B-16A8E58D19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695C1F6-937D-3D81-D1C7-6EE39E1F02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E1C5302-2608-6C75-7F26-E3BF6E2B3F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5445E0-E350-0879-67DA-08CC35637B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026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88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428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0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929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AB082-AF18-0834-D2C2-2712D81F4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D9416B5-0928-23BD-187B-99E18D37C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1ACF277-C547-2843-B4D1-5057F1FA60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3A5ED3-8334-8A0E-1CBB-062A6054C8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446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2FC5D-0378-121A-DA73-2E18EA68D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EA38F87-E7D8-30D5-7914-54384CC406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ACDEC15-400B-DE1D-36B9-FDA2FB800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01CB3A-1C78-89E1-1EE7-0C6525A7C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120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F7F8DC-8274-2035-9824-D27A73750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B730B7F-47A6-EB78-ADFD-33002DED9B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7AC9367-B037-E561-5E20-D8483BD649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4D3BAA-B334-E218-9789-D5C3ACC33D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079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656D97-7A46-CEF1-4790-060BFAB28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794C42-B139-BDFD-3ADE-12427F6C28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0205014-CBDD-D0D8-0F94-C266C144E9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B761C4-7035-A243-04AF-8549902B2C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A612B-F25D-4682-989A-754767804B2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74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37AE8-B411-4B79-ADBD-F4089F6B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536575"/>
            <a:ext cx="11417297" cy="1325033"/>
          </a:xfrm>
        </p:spPr>
        <p:txBody>
          <a:bodyPr/>
          <a:lstStyle>
            <a:lvl1pPr>
              <a:defRPr>
                <a:solidFill>
                  <a:srgbClr val="00457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9013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-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FB1F978B-DD4C-455E-9191-5100EDFCE1FF}"/>
              </a:ext>
            </a:extLst>
          </p:cNvPr>
          <p:cNvSpPr/>
          <p:nvPr userDrawn="1"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solidFill>
                <a:schemeClr val="bg2"/>
              </a:solidFill>
              <a:effectLst/>
              <a:latin typeface="Verdana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pic>
        <p:nvPicPr>
          <p:cNvPr id="6" name="Picture 5" descr="Naturgy_RGB_Principal_Negativa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0" y="534989"/>
            <a:ext cx="3067685" cy="7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0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-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099085" y="536575"/>
            <a:ext cx="5551048" cy="5770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67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5D607F-737B-418A-9B48-0C49F791E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60459" y="2722329"/>
            <a:ext cx="1382400" cy="1118400"/>
          </a:xfrm>
          <a:prstGeom prst="rect">
            <a:avLst/>
          </a:prstGeom>
        </p:spPr>
        <p:txBody>
          <a:bodyPr anchor="ctr"/>
          <a:lstStyle>
            <a:lvl1pPr>
              <a:defRPr lang="es-ES" sz="8000" b="0" kern="1200" smtClean="0">
                <a:solidFill>
                  <a:schemeClr val="bg1"/>
                </a:solidFill>
                <a:latin typeface="Arial"/>
                <a:ea typeface="Arial" charset="0"/>
                <a:cs typeface="Arial"/>
              </a:defRPr>
            </a:lvl1pPr>
            <a:lvl2pPr>
              <a:defRPr lang="es-ES" kern="1200" smtClean="0"/>
            </a:lvl2pPr>
            <a:lvl3pPr>
              <a:defRPr lang="es-ES" kern="1200" smtClean="0"/>
            </a:lvl3pPr>
            <a:lvl4pPr>
              <a:defRPr lang="es-ES" kern="1200" smtClean="0"/>
            </a:lvl4pPr>
            <a:lvl5pPr>
              <a:defRPr lang="es-ES" kern="1200"/>
            </a:lvl5pPr>
          </a:lstStyle>
          <a:p>
            <a:pPr lvl="0">
              <a:spcBef>
                <a:spcPts val="0"/>
              </a:spcBef>
            </a:pPr>
            <a:r>
              <a:rPr lang="es-ES" dirty="0" err="1"/>
              <a:t>Nº</a:t>
            </a:r>
            <a:endParaRPr lang="es-ES" dirty="0"/>
          </a:p>
        </p:txBody>
      </p:sp>
      <p:sp>
        <p:nvSpPr>
          <p:cNvPr id="11" name="Marcador de texto 9">
            <a:extLst>
              <a:ext uri="{FF2B5EF4-FFF2-40B4-BE49-F238E27FC236}">
                <a16:creationId xmlns:a16="http://schemas.microsoft.com/office/drawing/2014/main" id="{6E14ADB7-8359-4329-AC64-494B2E2B86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417" y="2930624"/>
            <a:ext cx="3643465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0"/>
              </a:spcBef>
              <a:spcAft>
                <a:spcPct val="0"/>
              </a:spcAft>
              <a:defRPr lang="es-ES" sz="3200" b="0" kern="1200" spc="-27" dirty="0" smtClean="0">
                <a:solidFill>
                  <a:srgbClr val="004571"/>
                </a:solidFill>
                <a:latin typeface="Arial"/>
                <a:ea typeface="Arial" charset="0"/>
                <a:cs typeface="Arial"/>
              </a:defRPr>
            </a:lvl1pPr>
            <a:lvl2pPr algn="l" rtl="0" eaLnBrk="1" fontAlgn="base" hangingPunct="1">
              <a:spcBef>
                <a:spcPts val="0"/>
              </a:spcBef>
              <a:spcAft>
                <a:spcPct val="0"/>
              </a:spcAft>
              <a:defRPr lang="es-ES" sz="3200" b="0" kern="1200" spc="-27" dirty="0" smtClean="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algn="l" rtl="0" eaLnBrk="1" fontAlgn="base" hangingPunct="1">
              <a:spcBef>
                <a:spcPts val="0"/>
              </a:spcBef>
              <a:spcAft>
                <a:spcPct val="0"/>
              </a:spcAft>
              <a:defRPr lang="es-ES" sz="3200" b="0" kern="1200" spc="-27" dirty="0" smtClean="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algn="l" rtl="0" eaLnBrk="1" fontAlgn="base" hangingPunct="1">
              <a:spcBef>
                <a:spcPts val="0"/>
              </a:spcBef>
              <a:spcAft>
                <a:spcPct val="0"/>
              </a:spcAft>
              <a:defRPr lang="es-ES" sz="3200" b="0" kern="1200" spc="-27" dirty="0" smtClean="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algn="l" rtl="0" eaLnBrk="1" fontAlgn="base" hangingPunct="1">
              <a:spcBef>
                <a:spcPts val="0"/>
              </a:spcBef>
              <a:spcAft>
                <a:spcPct val="0"/>
              </a:spcAft>
              <a:defRPr lang="es-ES" sz="3200" b="0" kern="1200" spc="-27" dirty="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</a:lstStyle>
          <a:p>
            <a:pPr lvl="0"/>
            <a:r>
              <a:rPr lang="es-ES" dirty="0"/>
              <a:t>Text</a:t>
            </a:r>
          </a:p>
        </p:txBody>
      </p:sp>
      <p:pic>
        <p:nvPicPr>
          <p:cNvPr id="6" name="Picture 5" descr="Naturgy_RGB_Principal_Positiva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9" y="565468"/>
            <a:ext cx="2168555" cy="55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- subtítulo -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1F1640CF-0B91-4766-8623-E4ECBD9406F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4557" y="1845733"/>
            <a:ext cx="11425767" cy="3877733"/>
          </a:xfrm>
          <a:prstGeom prst="rect">
            <a:avLst/>
          </a:prstGeom>
        </p:spPr>
        <p:txBody>
          <a:bodyPr/>
          <a:lstStyle>
            <a:lvl1pPr marL="355591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>
                <a:solidFill>
                  <a:srgbClr val="004571"/>
                </a:solidFill>
                <a:latin typeface="+mn-lt"/>
              </a:defRPr>
            </a:lvl1pPr>
            <a:lvl2pPr marL="721766" indent="-366175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>
                <a:solidFill>
                  <a:srgbClr val="004571"/>
                </a:solidFill>
                <a:latin typeface="+mn-lt"/>
              </a:defRPr>
            </a:lvl2pPr>
            <a:lvl3pPr marL="1077357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>
                <a:solidFill>
                  <a:srgbClr val="004571"/>
                </a:solidFill>
                <a:latin typeface="+mn-lt"/>
              </a:defRPr>
            </a:lvl3pPr>
            <a:lvl4pPr marL="1432948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>
                <a:solidFill>
                  <a:srgbClr val="004571"/>
                </a:solidFill>
                <a:latin typeface="+mn-lt"/>
              </a:defRPr>
            </a:lvl4pPr>
            <a:lvl5pPr marL="1788539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>
                <a:solidFill>
                  <a:srgbClr val="004571"/>
                </a:solidFill>
                <a:latin typeface="+mn-lt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A26B56F-AE74-43C3-A7CA-651B6126D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557" y="569274"/>
            <a:ext cx="6129444" cy="595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lang="es-ES" sz="2400" kern="0" dirty="0">
                <a:solidFill>
                  <a:srgbClr val="004571"/>
                </a:solidFill>
                <a:latin typeface="Arial"/>
                <a:ea typeface="Arial" charset="0"/>
                <a:cs typeface="Arial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400" kern="0" dirty="0" err="1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Título</a:t>
            </a:r>
            <a:r>
              <a:rPr lang="en-US" sz="2400" kern="0" dirty="0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 de </a:t>
            </a:r>
            <a:r>
              <a:rPr lang="en-US" sz="2400" kern="0" dirty="0" err="1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Presentación</a:t>
            </a:r>
            <a:r>
              <a:rPr lang="en-US" sz="2400" kern="0" dirty="0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. Arial Bold 24</a:t>
            </a:r>
            <a:endParaRPr lang="en-US" sz="2400" kern="0" dirty="0">
              <a:solidFill>
                <a:srgbClr val="15528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Marcador de texto 2">
            <a:extLst>
              <a:ext uri="{FF2B5EF4-FFF2-40B4-BE49-F238E27FC236}">
                <a16:creationId xmlns:a16="http://schemas.microsoft.com/office/drawing/2014/main" id="{1083910C-90C5-4776-B4C5-DDF17004A7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4557" y="1043023"/>
            <a:ext cx="3406563" cy="43088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s-ES" sz="2000" b="0" kern="1200" smtClean="0">
                <a:solidFill>
                  <a:srgbClr val="00457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000" dirty="0" err="1">
                <a:solidFill>
                  <a:srgbClr val="155284"/>
                </a:solidFill>
                <a:latin typeface="Arial" charset="0"/>
                <a:ea typeface="Arial" charset="0"/>
                <a:cs typeface="Arial" charset="0"/>
              </a:rPr>
              <a:t>Subtítulo</a:t>
            </a:r>
            <a:r>
              <a:rPr lang="en-US" sz="2000" dirty="0">
                <a:solidFill>
                  <a:srgbClr val="155284"/>
                </a:solidFill>
                <a:latin typeface="Arial" charset="0"/>
                <a:ea typeface="Arial" charset="0"/>
                <a:cs typeface="Arial" charset="0"/>
              </a:rPr>
              <a:t>. Arial Regular 20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22E33AE-CE7D-483B-985C-1C5303DFB504}"/>
              </a:ext>
            </a:extLst>
          </p:cNvPr>
          <p:cNvSpPr txBox="1"/>
          <p:nvPr userDrawn="1"/>
        </p:nvSpPr>
        <p:spPr>
          <a:xfrm>
            <a:off x="383117" y="6512993"/>
            <a:ext cx="432000" cy="129600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defPPr>
              <a:defRPr lang="es-ES"/>
            </a:defPPr>
            <a:lvl1pPr>
              <a:defRPr sz="800" b="1">
                <a:solidFill>
                  <a:srgbClr val="000000"/>
                </a:solidFill>
              </a:defRPr>
            </a:lvl1pPr>
          </a:lstStyle>
          <a:p>
            <a:pPr lvl="0"/>
            <a:fld id="{5C400F64-36F9-4816-BB20-163C389136A8}" type="slidenum">
              <a:rPr lang="es-ES" smtClean="0">
                <a:solidFill>
                  <a:schemeClr val="tx1"/>
                </a:solidFill>
              </a:rPr>
              <a:t>‹Nº›</a:t>
            </a:fld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9" name="Picture 8" descr="Naturgy_RGB_Principal_Positiva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170" y="565468"/>
            <a:ext cx="2168555" cy="55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1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izda - bloque naranja derecha -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8A29B306-404F-43C3-A051-36661D8E23DB}"/>
              </a:ext>
            </a:extLst>
          </p:cNvPr>
          <p:cNvSpPr/>
          <p:nvPr userDrawn="1"/>
        </p:nvSpPr>
        <p:spPr bwMode="auto">
          <a:xfrm>
            <a:off x="6609397" y="1947333"/>
            <a:ext cx="5064445" cy="36957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endParaRPr lang="en-US" sz="3733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Marcador de texto 12">
            <a:extLst>
              <a:ext uri="{FF2B5EF4-FFF2-40B4-BE49-F238E27FC236}">
                <a16:creationId xmlns:a16="http://schemas.microsoft.com/office/drawing/2014/main" id="{0E8CB84B-77E3-4374-B0B9-0ED9E7A131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84655" y="1949448"/>
            <a:ext cx="4685985" cy="1845733"/>
          </a:xfrm>
          <a:prstGeom prst="rect">
            <a:avLst/>
          </a:prstGeom>
        </p:spPr>
        <p:txBody>
          <a:bodyPr/>
          <a:lstStyle>
            <a:lvl1pPr>
              <a:defRPr lang="es-ES" sz="3733" b="1" kern="1200" dirty="0" smtClean="0">
                <a:solidFill>
                  <a:schemeClr val="bg1"/>
                </a:solidFill>
                <a:latin typeface="Arial"/>
                <a:ea typeface="Arial" charset="0"/>
                <a:cs typeface="Arial"/>
              </a:defRPr>
            </a:lvl1pPr>
            <a:lvl2pPr>
              <a:defRPr lang="es-ES" sz="3733" b="1" kern="1200" dirty="0" smtClean="0">
                <a:solidFill>
                  <a:schemeClr val="bg1"/>
                </a:solidFill>
                <a:latin typeface="Arial"/>
                <a:ea typeface="Arial" charset="0"/>
                <a:cs typeface="Arial"/>
              </a:defRPr>
            </a:lvl2pPr>
            <a:lvl3pPr>
              <a:defRPr lang="es-ES" sz="3733" b="1" kern="1200" dirty="0" smtClean="0">
                <a:solidFill>
                  <a:schemeClr val="bg1"/>
                </a:solidFill>
                <a:latin typeface="Arial"/>
                <a:ea typeface="Arial" charset="0"/>
                <a:cs typeface="Arial"/>
              </a:defRPr>
            </a:lvl3pPr>
            <a:lvl4pPr>
              <a:defRPr lang="es-ES" sz="3733" b="1" kern="1200" dirty="0" smtClean="0">
                <a:solidFill>
                  <a:schemeClr val="bg1"/>
                </a:solidFill>
                <a:latin typeface="Arial"/>
                <a:ea typeface="Arial" charset="0"/>
                <a:cs typeface="Arial"/>
              </a:defRPr>
            </a:lvl4pPr>
            <a:lvl5pPr>
              <a:defRPr lang="es-ES" sz="3733" b="1" kern="1200" dirty="0">
                <a:solidFill>
                  <a:schemeClr val="bg1"/>
                </a:solidFill>
                <a:latin typeface="Arial"/>
                <a:ea typeface="Arial" charset="0"/>
                <a:cs typeface="Arial"/>
              </a:defRPr>
            </a:lvl5pPr>
          </a:lstStyle>
          <a:p>
            <a:pPr lvl="0"/>
            <a:r>
              <a:rPr lang="es-ES" dirty="0"/>
              <a:t>Texto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A815F973-3833-4043-A8B4-4AE2B530EE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4557" y="1829187"/>
            <a:ext cx="5580803" cy="36817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None/>
              <a:defRPr>
                <a:solidFill>
                  <a:srgbClr val="004571"/>
                </a:solidFill>
                <a:latin typeface="+mn-lt"/>
              </a:defRPr>
            </a:lvl1pPr>
            <a:lvl2pPr marL="71965" inden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rgbClr val="004571"/>
                </a:solidFill>
                <a:latin typeface="+mn-lt"/>
              </a:defRPr>
            </a:lvl2pPr>
            <a:lvl3pPr marL="285742" inden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rgbClr val="004571"/>
                </a:solidFill>
                <a:latin typeface="+mn-lt"/>
              </a:defRPr>
            </a:lvl3pPr>
            <a:lvl4pPr marL="546086" inden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rgbClr val="004571"/>
                </a:solidFill>
                <a:latin typeface="+mn-lt"/>
              </a:defRPr>
            </a:lvl4pPr>
            <a:lvl5pPr marL="759864" inden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None/>
              <a:defRPr>
                <a:solidFill>
                  <a:srgbClr val="004571"/>
                </a:solidFill>
                <a:latin typeface="+mn-lt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A26B56F-AE74-43C3-A7CA-651B6126D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557" y="569274"/>
            <a:ext cx="6129444" cy="595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lang="es-ES" sz="2400" kern="0" dirty="0">
                <a:solidFill>
                  <a:srgbClr val="004571"/>
                </a:solidFill>
                <a:latin typeface="Arial"/>
                <a:ea typeface="Arial" charset="0"/>
                <a:cs typeface="Arial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400" kern="0" dirty="0" err="1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Título</a:t>
            </a:r>
            <a:r>
              <a:rPr lang="en-US" sz="2400" kern="0" dirty="0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 de </a:t>
            </a:r>
            <a:r>
              <a:rPr lang="en-US" sz="2400" kern="0" dirty="0" err="1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Presentación</a:t>
            </a:r>
            <a:r>
              <a:rPr lang="en-US" sz="2400" kern="0" dirty="0">
                <a:solidFill>
                  <a:srgbClr val="155284"/>
                </a:solidFill>
                <a:latin typeface="Arial"/>
                <a:ea typeface="Arial" charset="0"/>
                <a:cs typeface="Arial"/>
              </a:rPr>
              <a:t>. Arial Bold 24</a:t>
            </a:r>
            <a:endParaRPr lang="en-US" sz="2400" kern="0" dirty="0">
              <a:solidFill>
                <a:srgbClr val="15528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1083910C-90C5-4776-B4C5-DDF17004A7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4557" y="1043023"/>
            <a:ext cx="3406563" cy="43088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s-ES" sz="2000" b="0" kern="1200" smtClean="0">
                <a:solidFill>
                  <a:srgbClr val="00457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000" dirty="0" err="1">
                <a:solidFill>
                  <a:srgbClr val="155284"/>
                </a:solidFill>
                <a:latin typeface="Arial" charset="0"/>
                <a:ea typeface="Arial" charset="0"/>
                <a:cs typeface="Arial" charset="0"/>
              </a:rPr>
              <a:t>Subtítulo</a:t>
            </a:r>
            <a:r>
              <a:rPr lang="en-US" sz="2000" dirty="0">
                <a:solidFill>
                  <a:srgbClr val="155284"/>
                </a:solidFill>
                <a:latin typeface="Arial" charset="0"/>
                <a:ea typeface="Arial" charset="0"/>
                <a:cs typeface="Arial" charset="0"/>
              </a:rPr>
              <a:t>. Arial Regular 20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46A8C43-0C40-47A2-9037-F57D4F181633}"/>
              </a:ext>
            </a:extLst>
          </p:cNvPr>
          <p:cNvSpPr txBox="1"/>
          <p:nvPr userDrawn="1"/>
        </p:nvSpPr>
        <p:spPr>
          <a:xfrm>
            <a:off x="383117" y="6512993"/>
            <a:ext cx="432000" cy="129600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defPPr>
              <a:defRPr lang="es-ES"/>
            </a:defPPr>
            <a:lvl1pPr>
              <a:defRPr sz="800" b="1">
                <a:solidFill>
                  <a:srgbClr val="000000"/>
                </a:solidFill>
              </a:defRPr>
            </a:lvl1pPr>
          </a:lstStyle>
          <a:p>
            <a:pPr lvl="0"/>
            <a:fld id="{5C400F64-36F9-4816-BB20-163C389136A8}" type="slidenum">
              <a:rPr lang="es-ES" smtClean="0">
                <a:solidFill>
                  <a:schemeClr val="tx1"/>
                </a:solidFill>
              </a:rPr>
              <a:t>‹Nº›</a:t>
            </a:fld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2" name="Picture 11" descr="Naturgy_RGB_Principal_Positiva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170" y="565468"/>
            <a:ext cx="2168555" cy="55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8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2B76634-1EA4-4580-AFB0-9D30C3DC69C4}"/>
              </a:ext>
            </a:extLst>
          </p:cNvPr>
          <p:cNvSpPr txBox="1"/>
          <p:nvPr userDrawn="1"/>
        </p:nvSpPr>
        <p:spPr>
          <a:xfrm>
            <a:off x="383117" y="6512993"/>
            <a:ext cx="432000" cy="129600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defPPr>
              <a:defRPr lang="es-ES"/>
            </a:defPPr>
            <a:lvl1pPr>
              <a:defRPr sz="800" b="1">
                <a:solidFill>
                  <a:srgbClr val="000000"/>
                </a:solidFill>
              </a:defRPr>
            </a:lvl1pPr>
          </a:lstStyle>
          <a:p>
            <a:pPr lvl="0"/>
            <a:fld id="{5C400F64-36F9-4816-BB20-163C389136A8}" type="slidenum">
              <a:rPr lang="es-ES" smtClean="0">
                <a:solidFill>
                  <a:schemeClr val="tx1"/>
                </a:solidFill>
              </a:rPr>
              <a:t>‹Nº›</a:t>
            </a:fld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" name="Picture 5" descr="Naturgy_RGB_Principal_Positiva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170" y="565468"/>
            <a:ext cx="2168555" cy="55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0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 -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1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67" b="0" i="0" u="none" strike="noStrike" cap="none" normalizeH="0" baseline="0" dirty="0" err="1">
              <a:solidFill>
                <a:schemeClr val="bg2"/>
              </a:solidFill>
              <a:effectLst/>
              <a:latin typeface="Verdana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869421" y="3161402"/>
            <a:ext cx="504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000" b="0" i="0" u="none" strike="noStrike" baseline="0" dirty="0">
                <a:solidFill>
                  <a:schemeClr val="bg1"/>
                </a:solidFill>
                <a:latin typeface="+mn-lt"/>
              </a:rPr>
              <a:t>Esta presentación es propiedad de </a:t>
            </a:r>
            <a:r>
              <a:rPr lang="es-ES" sz="1000" b="0" i="0" u="none" strike="noStrike" baseline="0" dirty="0" err="1">
                <a:solidFill>
                  <a:schemeClr val="bg1"/>
                </a:solidFill>
                <a:latin typeface="+mn-lt"/>
              </a:rPr>
              <a:t>Naturgy</a:t>
            </a:r>
            <a:r>
              <a:rPr lang="es-ES" sz="1000" b="0" i="0" u="none" strike="noStrike" baseline="0" dirty="0">
                <a:solidFill>
                  <a:schemeClr val="bg1"/>
                </a:solidFill>
                <a:latin typeface="+mn-lt"/>
              </a:rPr>
              <a:t> Energy </a:t>
            </a:r>
            <a:r>
              <a:rPr lang="es-ES" sz="1000" b="0" i="0" u="none" strike="noStrike" baseline="0" dirty="0" err="1">
                <a:solidFill>
                  <a:schemeClr val="bg1"/>
                </a:solidFill>
                <a:latin typeface="+mn-lt"/>
              </a:rPr>
              <a:t>Group</a:t>
            </a:r>
            <a:r>
              <a:rPr lang="es-ES" sz="1000" b="0" i="0" u="none" strike="noStrike" baseline="0" dirty="0">
                <a:solidFill>
                  <a:schemeClr val="bg1"/>
                </a:solidFill>
                <a:latin typeface="+mn-lt"/>
              </a:rPr>
              <a:t>, S.A. Tanto su contenido como su diseño están destinados al uso exclusivo de su personal.</a:t>
            </a:r>
          </a:p>
          <a:p>
            <a:pPr algn="l"/>
            <a:endParaRPr lang="es-ES" sz="1000" b="0" i="0" u="none" strike="noStrike" baseline="0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1000" b="0" i="0" u="none" strike="noStrike" baseline="0" dirty="0">
                <a:solidFill>
                  <a:schemeClr val="bg1"/>
                </a:solidFill>
                <a:latin typeface="+mn-lt"/>
              </a:rPr>
              <a:t>©Copyright Naturgy Energy Group, S.A</a:t>
            </a:r>
            <a:endParaRPr lang="es-ES" sz="100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6" name="Inhaltsplatzhalter 4"/>
          <p:cNvSpPr txBox="1">
            <a:spLocks/>
          </p:cNvSpPr>
          <p:nvPr userDrawn="1"/>
        </p:nvSpPr>
        <p:spPr>
          <a:xfrm>
            <a:off x="4840152" y="2293908"/>
            <a:ext cx="5926973" cy="445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1200" b="1" spc="-2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173038" indent="-119063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/>
              <a:buChar char="•"/>
              <a:tabLst/>
              <a:defRPr sz="1200" b="0" spc="-2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368300" indent="-153988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1200" b="0" spc="-2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533400" indent="-123825" algn="l" rtl="0" eaLnBrk="1" fontAlgn="base" hangingPunct="1"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200" b="0" spc="-2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730250" indent="-160338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1200" b="0" spc="-2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kern="0" dirty="0">
                <a:solidFill>
                  <a:srgbClr val="FFFFFF"/>
                </a:solidFill>
                <a:latin typeface="Arial"/>
                <a:ea typeface="Arial" charset="0"/>
                <a:cs typeface="Arial"/>
              </a:rPr>
              <a:t>Gracias</a:t>
            </a:r>
            <a:endParaRPr lang="en-US" sz="2000" kern="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 descr="butterfly_Mesa de trabajo 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8" y="563421"/>
            <a:ext cx="3749631" cy="358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7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- subtítulo -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1F1640CF-0B91-4766-8623-E4ECBD9406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4237" y="1700214"/>
            <a:ext cx="11374647" cy="4465637"/>
          </a:xfrm>
          <a:prstGeom prst="rect">
            <a:avLst/>
          </a:prstGeom>
        </p:spPr>
        <p:txBody>
          <a:bodyPr/>
          <a:lstStyle>
            <a:lvl1pPr marL="355591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1" i="0" baseline="0">
                <a:solidFill>
                  <a:srgbClr val="00457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marL="721766" indent="-366175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 i="0" baseline="0">
                <a:solidFill>
                  <a:srgbClr val="004571"/>
                </a:solidFill>
                <a:latin typeface="FS Emeric Light" charset="0"/>
                <a:ea typeface="FS Emeric Light" charset="0"/>
                <a:cs typeface="FS Emeric Light" charset="0"/>
              </a:defRPr>
            </a:lvl2pPr>
            <a:lvl3pPr marL="1077357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 i="0" baseline="0">
                <a:solidFill>
                  <a:srgbClr val="004571"/>
                </a:solidFill>
                <a:latin typeface="FS Emeric Light" charset="0"/>
                <a:ea typeface="FS Emeric Light" charset="0"/>
                <a:cs typeface="FS Emeric Light" charset="0"/>
              </a:defRPr>
            </a:lvl3pPr>
            <a:lvl4pPr marL="1432948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 i="0" baseline="0">
                <a:solidFill>
                  <a:srgbClr val="004571"/>
                </a:solidFill>
                <a:latin typeface="FS Emeric Light" charset="0"/>
                <a:ea typeface="FS Emeric Light" charset="0"/>
                <a:cs typeface="FS Emeric Light" charset="0"/>
              </a:defRPr>
            </a:lvl4pPr>
            <a:lvl5pPr marL="1788539" indent="-35559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b="0" i="0" baseline="0">
                <a:solidFill>
                  <a:srgbClr val="004571"/>
                </a:solidFill>
                <a:latin typeface="FS Emeric Light" charset="0"/>
                <a:ea typeface="FS Emeric Light" charset="0"/>
                <a:cs typeface="FS Emeric Light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3C98BFA-3BB8-49D7-AD75-CB18DCD82953}"/>
              </a:ext>
            </a:extLst>
          </p:cNvPr>
          <p:cNvSpPr txBox="1"/>
          <p:nvPr userDrawn="1"/>
        </p:nvSpPr>
        <p:spPr>
          <a:xfrm>
            <a:off x="383117" y="6512993"/>
            <a:ext cx="432000" cy="129600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defPPr>
              <a:defRPr lang="es-ES"/>
            </a:defPPr>
            <a:lvl1pPr>
              <a:defRPr sz="800" b="1">
                <a:solidFill>
                  <a:srgbClr val="000000"/>
                </a:solidFill>
              </a:defRPr>
            </a:lvl1pPr>
          </a:lstStyle>
          <a:p>
            <a:pPr lvl="0"/>
            <a:fld id="{5C400F64-36F9-4816-BB20-163C389136A8}" type="slidenum">
              <a:rPr lang="es-ES" sz="800" b="1" i="0" baseline="0" smtClean="0">
                <a:solidFill>
                  <a:srgbClr val="004571"/>
                </a:solidFill>
                <a:latin typeface="FS Emeric SemiBold" charset="0"/>
                <a:ea typeface="FS Emeric SemiBold" charset="0"/>
                <a:cs typeface="FS Emeric SemiBold" charset="0"/>
              </a:rPr>
              <a:t>‹Nº›</a:t>
            </a:fld>
            <a:endParaRPr lang="es-ES" sz="800" b="1" i="0" baseline="0" dirty="0">
              <a:solidFill>
                <a:srgbClr val="004571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B053BCD1-2EFB-0E4F-8B6E-875BF2E2E6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7825" y="506683"/>
            <a:ext cx="2160000" cy="69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 bwMode="auto">
          <a:xfrm rot="5400000" flipH="1" flipV="1">
            <a:off x="3850992" y="7006520"/>
            <a:ext cx="203200" cy="2117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A30FCE-B7FD-47FF-A128-57EBBA2B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537000"/>
            <a:ext cx="11417297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C5D80B-2F30-4879-9F72-8E51D66A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248" y="2044913"/>
            <a:ext cx="11417297" cy="434974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6285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6" r:id="rId2"/>
    <p:sldLayoutId id="2147483663" r:id="rId3"/>
    <p:sldLayoutId id="2147483669" r:id="rId4"/>
    <p:sldLayoutId id="2147483670" r:id="rId5"/>
    <p:sldLayoutId id="2147483674" r:id="rId6"/>
    <p:sldLayoutId id="2147483672" r:id="rId7"/>
    <p:sldLayoutId id="2147483679" r:id="rId8"/>
  </p:sldLayoutIdLst>
  <p:hf hdr="0" dt="0"/>
  <p:txStyles>
    <p:titleStyle>
      <a:lvl1pPr algn="l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2400" b="1" spc="-27">
          <a:solidFill>
            <a:schemeClr val="tx1"/>
          </a:solidFill>
          <a:latin typeface="+mn-lt"/>
          <a:ea typeface="Verdana" charset="0"/>
          <a:cs typeface="Verdan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2933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algn="l" rtl="0" eaLnBrk="1" fontAlgn="base" hangingPunct="1">
        <a:lnSpc>
          <a:spcPct val="90000"/>
        </a:lnSpc>
        <a:spcBef>
          <a:spcPts val="400"/>
        </a:spcBef>
        <a:spcAft>
          <a:spcPts val="400"/>
        </a:spcAft>
        <a:defRPr sz="1600" b="1" spc="-27">
          <a:solidFill>
            <a:srgbClr val="004571"/>
          </a:solidFill>
          <a:latin typeface="+mn-lt"/>
          <a:ea typeface="Verdana" charset="0"/>
          <a:cs typeface="Verdana" charset="0"/>
        </a:defRPr>
      </a:lvl1pPr>
      <a:lvl2pPr marL="230712" indent="-158747" algn="l" rtl="0" eaLnBrk="1" fontAlgn="base" hangingPunct="1">
        <a:lnSpc>
          <a:spcPct val="90000"/>
        </a:lnSpc>
        <a:spcBef>
          <a:spcPts val="400"/>
        </a:spcBef>
        <a:spcAft>
          <a:spcPts val="400"/>
        </a:spcAft>
        <a:buFont typeface="Arial"/>
        <a:buChar char="•"/>
        <a:tabLst/>
        <a:defRPr sz="1600" b="0" spc="-27">
          <a:solidFill>
            <a:srgbClr val="004571"/>
          </a:solidFill>
          <a:latin typeface="+mn-lt"/>
          <a:ea typeface="Verdana" charset="0"/>
          <a:cs typeface="Verdana" charset="0"/>
        </a:defRPr>
      </a:lvl2pPr>
      <a:lvl3pPr marL="491054" indent="-205312" algn="l" rtl="0" eaLnBrk="1" fontAlgn="base" hangingPunct="1">
        <a:lnSpc>
          <a:spcPct val="90000"/>
        </a:lnSpc>
        <a:spcBef>
          <a:spcPts val="400"/>
        </a:spcBef>
        <a:spcAft>
          <a:spcPts val="400"/>
        </a:spcAft>
        <a:buChar char="–"/>
        <a:defRPr sz="1600" b="0" spc="-27">
          <a:solidFill>
            <a:srgbClr val="004571"/>
          </a:solidFill>
          <a:latin typeface="+mn-lt"/>
          <a:ea typeface="Verdana" charset="0"/>
          <a:cs typeface="Verdana" charset="0"/>
        </a:defRPr>
      </a:lvl3pPr>
      <a:lvl4pPr marL="711182" indent="-165096" algn="l" rtl="0" eaLnBrk="1" fontAlgn="base" hangingPunct="1">
        <a:lnSpc>
          <a:spcPct val="90000"/>
        </a:lnSpc>
        <a:spcBef>
          <a:spcPts val="400"/>
        </a:spcBef>
        <a:spcAft>
          <a:spcPts val="400"/>
        </a:spcAft>
        <a:buFont typeface="Arial"/>
        <a:buChar char="•"/>
        <a:defRPr sz="1600" b="0" spc="-27">
          <a:solidFill>
            <a:srgbClr val="004571"/>
          </a:solidFill>
          <a:latin typeface="+mn-lt"/>
          <a:ea typeface="Verdana" charset="0"/>
          <a:cs typeface="Verdana" charset="0"/>
        </a:defRPr>
      </a:lvl4pPr>
      <a:lvl5pPr marL="973642" indent="-213779" algn="l" rtl="0" eaLnBrk="1" fontAlgn="base" hangingPunct="1">
        <a:lnSpc>
          <a:spcPct val="90000"/>
        </a:lnSpc>
        <a:spcBef>
          <a:spcPts val="400"/>
        </a:spcBef>
        <a:spcAft>
          <a:spcPts val="400"/>
        </a:spcAft>
        <a:buChar char="–"/>
        <a:defRPr sz="1600" b="0" spc="-27">
          <a:solidFill>
            <a:srgbClr val="004571"/>
          </a:solidFill>
          <a:latin typeface="+mn-lt"/>
          <a:ea typeface="Verdana" charset="0"/>
          <a:cs typeface="Verdana" charset="0"/>
        </a:defRPr>
      </a:lvl5pPr>
      <a:lvl6pPr marL="2440456" indent="-306910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6pPr>
      <a:lvl7pPr marL="3050041" indent="-306910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7pPr>
      <a:lvl8pPr marL="3659626" indent="-306910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8pPr>
      <a:lvl9pPr marL="4269211" indent="-306910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72">
          <p15:clr>
            <a:srgbClr val="F26B43"/>
          </p15:clr>
        </p15:guide>
        <p15:guide id="2" pos="181">
          <p15:clr>
            <a:srgbClr val="F26B43"/>
          </p15:clr>
        </p15:guide>
        <p15:guide id="3" pos="55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F3C1C324-ED12-2A38-5ED8-B7DA2B1836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59397318"/>
              </p:ext>
            </p:extLst>
          </p:nvPr>
        </p:nvGraphicFramePr>
        <p:xfrm>
          <a:off x="137608" y="941671"/>
          <a:ext cx="11831722" cy="4855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815">
                  <a:extLst>
                    <a:ext uri="{9D8B030D-6E8A-4147-A177-3AD203B41FA5}">
                      <a16:colId xmlns:a16="http://schemas.microsoft.com/office/drawing/2014/main" val="3250205806"/>
                    </a:ext>
                  </a:extLst>
                </a:gridCol>
                <a:gridCol w="5188272">
                  <a:extLst>
                    <a:ext uri="{9D8B030D-6E8A-4147-A177-3AD203B41FA5}">
                      <a16:colId xmlns:a16="http://schemas.microsoft.com/office/drawing/2014/main" val="74011109"/>
                    </a:ext>
                  </a:extLst>
                </a:gridCol>
                <a:gridCol w="1346690">
                  <a:extLst>
                    <a:ext uri="{9D8B030D-6E8A-4147-A177-3AD203B41FA5}">
                      <a16:colId xmlns:a16="http://schemas.microsoft.com/office/drawing/2014/main" val="2446420501"/>
                    </a:ext>
                  </a:extLst>
                </a:gridCol>
                <a:gridCol w="1012127">
                  <a:extLst>
                    <a:ext uri="{9D8B030D-6E8A-4147-A177-3AD203B41FA5}">
                      <a16:colId xmlns:a16="http://schemas.microsoft.com/office/drawing/2014/main" val="1991801166"/>
                    </a:ext>
                  </a:extLst>
                </a:gridCol>
                <a:gridCol w="928471">
                  <a:extLst>
                    <a:ext uri="{9D8B030D-6E8A-4147-A177-3AD203B41FA5}">
                      <a16:colId xmlns:a16="http://schemas.microsoft.com/office/drawing/2014/main" val="2861635622"/>
                    </a:ext>
                  </a:extLst>
                </a:gridCol>
                <a:gridCol w="1204919">
                  <a:extLst>
                    <a:ext uri="{9D8B030D-6E8A-4147-A177-3AD203B41FA5}">
                      <a16:colId xmlns:a16="http://schemas.microsoft.com/office/drawing/2014/main" val="1051333814"/>
                    </a:ext>
                  </a:extLst>
                </a:gridCol>
                <a:gridCol w="1028428">
                  <a:extLst>
                    <a:ext uri="{9D8B030D-6E8A-4147-A177-3AD203B41FA5}">
                      <a16:colId xmlns:a16="http://schemas.microsoft.com/office/drawing/2014/main" val="3648152621"/>
                    </a:ext>
                  </a:extLst>
                </a:gridCol>
              </a:tblGrid>
              <a:tr h="2225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863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14B06923T1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CAPACITOR MONOFASICO 300KVAR 7960V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149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14B01823T1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BRIGADA DE PROTECCIONES Y TELECONTROL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4469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31B03022T1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MANTENIMIENTO SOPORTE, GUARDIA, OFICINA TECNICA, EVOLUTIVOS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9279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23A00124T1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SERVICIOS INTEGRALES DE DISTRIBUCIÓN EDEMET-EDEC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47887"/>
                  </a:ext>
                </a:extLst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CONECTORES DE FIBRA VPIN AZUL Y NEGRO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4300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33C03023T1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AUTOMATIZACIÓN Y DRRLLO DE SISTEMAS REGULATORIOS Y FINANCIER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638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32A01220T1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DE TELECOMUNICACIONES UFINET OBSOLOCENCIA DE TELECO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750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SIETE RELES PROT.CTO PARA QUARRY HEIGHT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854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31C00323T1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MANTENIMIENTO DE HW SW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3188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33H30819T1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SERVICIOS JURIDICOS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4596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14A00124T1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AUTOTRANSFORMADORES DE POTENCIA SE BURUNGA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714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34B00123T1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MANTENIMIENTO VEHICULAR PROPIO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13193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MIRILLAS TIPO VENTANA DE 4" DE DIAMETRO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19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31A01122T1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CALL CENTER INFRAESTRUCTURA TELECOMUNICACIONES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26848"/>
                  </a:ext>
                </a:extLst>
              </a:tr>
              <a:tr h="219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23C00124T1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OBRA CIVIL SE LLANO SANCHEZ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6864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AISLADOR COMPOSITE TIPO SUSPENSIÓN 50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323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14A00524T1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COMPRA LOCAL URGENTE - AISL POLIET L POST HDPE 35KV CLASE 51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3977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33C00324T1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ENCUESTAS SATISFACCIÓN A CLIENTES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19039"/>
                  </a:ext>
                </a:extLst>
              </a:tr>
            </a:tbl>
          </a:graphicData>
        </a:graphic>
      </p:graphicFrame>
      <p:sp>
        <p:nvSpPr>
          <p:cNvPr id="4" name="Rectangle 35">
            <a:extLst>
              <a:ext uri="{FF2B5EF4-FFF2-40B4-BE49-F238E27FC236}">
                <a16:creationId xmlns:a16="http://schemas.microsoft.com/office/drawing/2014/main" id="{DD93E620-1733-BEF2-EDDB-DC1F11434BB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0FAE9E-4228-A67C-E9BD-469DA6700F99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74114E1-2024-FA98-55CF-75ABD176ACD4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2185000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</p:spTree>
    <p:extLst>
      <p:ext uri="{BB962C8B-B14F-4D97-AF65-F5344CB8AC3E}">
        <p14:creationId xmlns:p14="http://schemas.microsoft.com/office/powerpoint/2010/main" val="22020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1F72A-821E-5C82-F794-ACEA87D77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05303EF2-A92D-889F-EDAD-A6F41B70BD35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687FC2E8-5D27-0BD7-A750-C482167E49EA}"/>
              </a:ext>
            </a:extLst>
          </p:cNvPr>
          <p:cNvSpPr txBox="1">
            <a:spLocks/>
          </p:cNvSpPr>
          <p:nvPr/>
        </p:nvSpPr>
        <p:spPr>
          <a:xfrm>
            <a:off x="461913" y="362719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302E3423-8E20-9BFB-2443-817AFAD04ED1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873501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A41C373-0347-14F8-3108-07505AFCA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567646"/>
              </p:ext>
            </p:extLst>
          </p:nvPr>
        </p:nvGraphicFramePr>
        <p:xfrm>
          <a:off x="461913" y="1189038"/>
          <a:ext cx="11340446" cy="5074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448">
                  <a:extLst>
                    <a:ext uri="{9D8B030D-6E8A-4147-A177-3AD203B41FA5}">
                      <a16:colId xmlns:a16="http://schemas.microsoft.com/office/drawing/2014/main" val="2263516519"/>
                    </a:ext>
                  </a:extLst>
                </a:gridCol>
                <a:gridCol w="4053827">
                  <a:extLst>
                    <a:ext uri="{9D8B030D-6E8A-4147-A177-3AD203B41FA5}">
                      <a16:colId xmlns:a16="http://schemas.microsoft.com/office/drawing/2014/main" val="3575237428"/>
                    </a:ext>
                  </a:extLst>
                </a:gridCol>
                <a:gridCol w="1294628">
                  <a:extLst>
                    <a:ext uri="{9D8B030D-6E8A-4147-A177-3AD203B41FA5}">
                      <a16:colId xmlns:a16="http://schemas.microsoft.com/office/drawing/2014/main" val="1953153337"/>
                    </a:ext>
                  </a:extLst>
                </a:gridCol>
                <a:gridCol w="1045661">
                  <a:extLst>
                    <a:ext uri="{9D8B030D-6E8A-4147-A177-3AD203B41FA5}">
                      <a16:colId xmlns:a16="http://schemas.microsoft.com/office/drawing/2014/main" val="1589253203"/>
                    </a:ext>
                  </a:extLst>
                </a:gridCol>
                <a:gridCol w="746901">
                  <a:extLst>
                    <a:ext uri="{9D8B030D-6E8A-4147-A177-3AD203B41FA5}">
                      <a16:colId xmlns:a16="http://schemas.microsoft.com/office/drawing/2014/main" val="2263918327"/>
                    </a:ext>
                  </a:extLst>
                </a:gridCol>
                <a:gridCol w="1419112">
                  <a:extLst>
                    <a:ext uri="{9D8B030D-6E8A-4147-A177-3AD203B41FA5}">
                      <a16:colId xmlns:a16="http://schemas.microsoft.com/office/drawing/2014/main" val="3107130192"/>
                    </a:ext>
                  </a:extLst>
                </a:gridCol>
                <a:gridCol w="1356869">
                  <a:extLst>
                    <a:ext uri="{9D8B030D-6E8A-4147-A177-3AD203B41FA5}">
                      <a16:colId xmlns:a16="http://schemas.microsoft.com/office/drawing/2014/main" val="2230857942"/>
                    </a:ext>
                  </a:extLst>
                </a:gridCol>
              </a:tblGrid>
              <a:tr h="47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  <a:endParaRPr lang="es-CO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ctr">
                    <a:solidFill>
                      <a:srgbClr val="004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14733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33B01824T1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u="none" strike="noStrike" baseline="0" dirty="0">
                          <a:effectLst/>
                          <a:latin typeface="Arial" panose="020B0604020202020204" pitchFamily="34" charset="0"/>
                        </a:rPr>
                        <a:t>MODULO AGENCIA DE ATENCIÓN AL CLIENTE</a:t>
                      </a:r>
                      <a:endParaRPr lang="es-MX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231273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15D44324T1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CILINDROS GAS SF6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289148"/>
                  </a:ext>
                </a:extLst>
              </a:tr>
              <a:tr h="31365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14B05924T1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u="none" strike="noStrike" baseline="0" dirty="0">
                          <a:effectLst/>
                          <a:latin typeface="Arial" panose="020B0604020202020204" pitchFamily="34" charset="0"/>
                        </a:rPr>
                        <a:t>TERMOCONTRAIBLE RAYCHEM 150/60 Y WCSM 180/50</a:t>
                      </a:r>
                      <a:endParaRPr lang="fr-FR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77335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14B05824T1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u="none" strike="noStrike" baseline="0" dirty="0">
                          <a:effectLst/>
                          <a:latin typeface="Arial" panose="020B0604020202020204" pitchFamily="34" charset="0"/>
                        </a:rPr>
                        <a:t>TERMINAL DE COMPRESIÓN 2H 500 MCM CU/AL</a:t>
                      </a:r>
                      <a:endParaRPr lang="es-MX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007976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15D05922T1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SISTEMA DE MEDICION INTELIGENTE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84752"/>
                  </a:ext>
                </a:extLst>
              </a:tr>
              <a:tr h="32163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14A00625T1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SUMINISTRO CELDA 34,5KV Y 4,16KV PARA LA SE CHANGUINOLA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779717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33A00222T1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SERVICIO DE ATENCION TELEFONICA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821510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33B12619T1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SERVICIOS DE GESTIÓN DE REDES SOCIALES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79227"/>
                  </a:ext>
                </a:extLst>
              </a:tr>
              <a:tr h="32163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33D10223T1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PRESTACION SERVICIOS ESPECIALIZADOS EN SALUD OCUPACIONAL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30897"/>
                  </a:ext>
                </a:extLst>
              </a:tr>
              <a:tr h="32163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33B04022T1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DISEÑO GRÁFICO,DIRECCIÓN,PRODUCCIÓN AUDIOVISUAL Y COMUNIC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666906"/>
                  </a:ext>
                </a:extLst>
              </a:tr>
              <a:tr h="1917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33H00425T1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DIAGNOSTICO ACCIDENTABILIDAD EMPRESAS COLABORADORAS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ene-25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222195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34D01820T1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DISPENSADORES DE AGUA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321119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14A00825T1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DETECTOR PASO DE FALTA ADAPTIVO LSMT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006238"/>
                  </a:ext>
                </a:extLst>
              </a:tr>
              <a:tr h="13861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23A00225T1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ARQ DE RED EL HIGO – CORONADO (CTO 34-7)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09566"/>
                  </a:ext>
                </a:extLst>
              </a:tr>
              <a:tr h="15135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33H30819T1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SERVICIOS JURIDICOS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u="none" strike="noStrike" baseline="0" dirty="0" err="1"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36052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14B00924T1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PEQUEÑOS MATERIALES MT-BT 2023-2026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u="none" strike="noStrike" baseline="0" dirty="0" err="1"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33309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14B01823T1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BRIGADA DE PROTECCIONES Y TELECONTROL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u="none" strike="noStrike" baseline="0" dirty="0" err="1"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69295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33H00522T1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CONTRATACIÓN DE SERVICIOS DEL CATÁLOGO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u="none" strike="noStrike" baseline="0" dirty="0" err="1"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61187"/>
                  </a:ext>
                </a:extLst>
              </a:tr>
              <a:tr h="1663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14A01225T1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100" u="none" strike="noStrike" baseline="0">
                          <a:effectLst/>
                          <a:latin typeface="Arial" panose="020B0604020202020204" pitchFamily="34" charset="0"/>
                        </a:rPr>
                        <a:t>TRANSFORMADOR 34,5-13,8KV 16 MVA SE JDA</a:t>
                      </a:r>
                      <a:endParaRPr lang="pt-BR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37392"/>
                  </a:ext>
                </a:extLst>
              </a:tr>
              <a:tr h="1700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23A00624T1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100" u="none" strike="noStrike" baseline="0">
                          <a:effectLst/>
                          <a:latin typeface="Arial" panose="020B0604020202020204" pitchFamily="34" charset="0"/>
                        </a:rPr>
                        <a:t>MANTENIMIENTO ALUMBRADO PUBLICO ZONA OESTE</a:t>
                      </a:r>
                      <a:endParaRPr lang="es-MX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91354"/>
                  </a:ext>
                </a:extLst>
              </a:tr>
              <a:tr h="3160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14B01325T1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100" u="none" strike="noStrike" baseline="0" dirty="0">
                          <a:effectLst/>
                          <a:latin typeface="Arial" panose="020B0604020202020204" pitchFamily="34" charset="0"/>
                        </a:rPr>
                        <a:t>TRANSFORMADORES INTENSIDAD Y POTENCIAL 230KV SE BURUNGA</a:t>
                      </a:r>
                      <a:endParaRPr lang="es-MX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feb-25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</a:rPr>
                        <a:t>ARIBA</a:t>
                      </a:r>
                      <a:endParaRPr lang="es-CO" sz="1100" b="0" i="0" u="none" strike="noStrike" baseline="0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7" marR="4937" marT="493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988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23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DD93E620-1733-BEF2-EDDB-DC1F11434BB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0FAE9E-4228-A67C-E9BD-469DA6700F99}"/>
              </a:ext>
            </a:extLst>
          </p:cNvPr>
          <p:cNvSpPr txBox="1">
            <a:spLocks/>
          </p:cNvSpPr>
          <p:nvPr/>
        </p:nvSpPr>
        <p:spPr>
          <a:xfrm>
            <a:off x="424206" y="344000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EN CURSO ENE -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74114E1-2024-FA98-55CF-75ABD176ACD4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933792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0275DE53-BA62-6759-1572-DE9D8570F1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43603"/>
              </p:ext>
            </p:extLst>
          </p:nvPr>
        </p:nvGraphicFramePr>
        <p:xfrm>
          <a:off x="424206" y="1266675"/>
          <a:ext cx="11227323" cy="506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902962" imgH="4711803" progId="Excel.Sheet.12">
                  <p:embed/>
                </p:oleObj>
              </mc:Choice>
              <mc:Fallback>
                <p:oleObj name="Worksheet" r:id="rId3" imgW="10902962" imgH="47118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206" y="1266675"/>
                        <a:ext cx="11227323" cy="5064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61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933C2-97BD-0DED-61F1-CB777ECEA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9E28BE81-84DA-27E0-8EBB-65B79F1982EA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81AE46-88C3-D9D8-7DEA-81893EBEBE9B}"/>
              </a:ext>
            </a:extLst>
          </p:cNvPr>
          <p:cNvSpPr txBox="1">
            <a:spLocks/>
          </p:cNvSpPr>
          <p:nvPr/>
        </p:nvSpPr>
        <p:spPr>
          <a:xfrm>
            <a:off x="420633" y="30615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EN CURSO ENE – MAR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0CE4CA3C-72C8-3B03-9315-F4C623F2DC55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2215145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A29D88AA-77BD-AC09-2EB8-37A255281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948446"/>
              </p:ext>
            </p:extLst>
          </p:nvPr>
        </p:nvGraphicFramePr>
        <p:xfrm>
          <a:off x="538102" y="1315400"/>
          <a:ext cx="11226549" cy="490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902962" imgH="4673747" progId="Excel.Sheet.12">
                  <p:embed/>
                </p:oleObj>
              </mc:Choice>
              <mc:Fallback>
                <p:oleObj name="Worksheet" r:id="rId3" imgW="10902962" imgH="46737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02" y="1315400"/>
                        <a:ext cx="11226549" cy="490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49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31BCED-B0EC-6763-D462-38F1997B7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93C04E09-10B1-6EDE-4BED-A8601F271086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A214F3F3-24ED-163E-3EC1-98FBDB6FE562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EN CURSO ENE - MAR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81961B90-577D-2C66-E56E-8C8D2D9888E1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2185000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C5F5B0B-7DB0-156A-A5F9-B29D341AB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5807"/>
              </p:ext>
            </p:extLst>
          </p:nvPr>
        </p:nvGraphicFramePr>
        <p:xfrm>
          <a:off x="219918" y="2092752"/>
          <a:ext cx="11450466" cy="254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902962" imgH="2425671" progId="Excel.Sheet.12">
                  <p:embed/>
                </p:oleObj>
              </mc:Choice>
              <mc:Fallback>
                <p:oleObj name="Worksheet" r:id="rId3" imgW="10902962" imgH="24256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918" y="2092752"/>
                        <a:ext cx="11450466" cy="254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113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F3C1C324-ED12-2A38-5ED8-B7DA2B1836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89704537"/>
              </p:ext>
            </p:extLst>
          </p:nvPr>
        </p:nvGraphicFramePr>
        <p:xfrm>
          <a:off x="137608" y="941671"/>
          <a:ext cx="11831722" cy="5366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815">
                  <a:extLst>
                    <a:ext uri="{9D8B030D-6E8A-4147-A177-3AD203B41FA5}">
                      <a16:colId xmlns:a16="http://schemas.microsoft.com/office/drawing/2014/main" val="3250205806"/>
                    </a:ext>
                  </a:extLst>
                </a:gridCol>
                <a:gridCol w="5188272">
                  <a:extLst>
                    <a:ext uri="{9D8B030D-6E8A-4147-A177-3AD203B41FA5}">
                      <a16:colId xmlns:a16="http://schemas.microsoft.com/office/drawing/2014/main" val="74011109"/>
                    </a:ext>
                  </a:extLst>
                </a:gridCol>
                <a:gridCol w="1346690">
                  <a:extLst>
                    <a:ext uri="{9D8B030D-6E8A-4147-A177-3AD203B41FA5}">
                      <a16:colId xmlns:a16="http://schemas.microsoft.com/office/drawing/2014/main" val="2446420501"/>
                    </a:ext>
                  </a:extLst>
                </a:gridCol>
                <a:gridCol w="1012127">
                  <a:extLst>
                    <a:ext uri="{9D8B030D-6E8A-4147-A177-3AD203B41FA5}">
                      <a16:colId xmlns:a16="http://schemas.microsoft.com/office/drawing/2014/main" val="1991801166"/>
                    </a:ext>
                  </a:extLst>
                </a:gridCol>
                <a:gridCol w="928471">
                  <a:extLst>
                    <a:ext uri="{9D8B030D-6E8A-4147-A177-3AD203B41FA5}">
                      <a16:colId xmlns:a16="http://schemas.microsoft.com/office/drawing/2014/main" val="2861635622"/>
                    </a:ext>
                  </a:extLst>
                </a:gridCol>
                <a:gridCol w="1204919">
                  <a:extLst>
                    <a:ext uri="{9D8B030D-6E8A-4147-A177-3AD203B41FA5}">
                      <a16:colId xmlns:a16="http://schemas.microsoft.com/office/drawing/2014/main" val="1051333814"/>
                    </a:ext>
                  </a:extLst>
                </a:gridCol>
                <a:gridCol w="1028428">
                  <a:extLst>
                    <a:ext uri="{9D8B030D-6E8A-4147-A177-3AD203B41FA5}">
                      <a16:colId xmlns:a16="http://schemas.microsoft.com/office/drawing/2014/main" val="3648152621"/>
                    </a:ext>
                  </a:extLst>
                </a:gridCol>
              </a:tblGrid>
              <a:tr h="2225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863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34D02222T1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DE SEGURIDAD Y VIGILANCIA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59764"/>
                  </a:ext>
                </a:extLst>
              </a:tr>
              <a:tr h="2592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33A00222T1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DE ATENCION TELEFONICA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3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61718917T1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CONTROL DOCUMENTAL CONTRATAS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149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23C00224T1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 INTEGRAL DE MANTENIMIENTO DE LÍNEAS ALTA TENSIÓN Y SSEE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4469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14B00924T1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PEQUEÑOS MATERIALES MT-BT 2023-2026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feb-24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9279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14A00822T1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TERMINALES Y EMPALMES SUBTERRANEOS 2022 - 2024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47887"/>
                  </a:ext>
                </a:extLst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33H00522T1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CONTRATACIÓN DE SERVICIOS DEL CATÁLOGO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4300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14B00122T1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HERRAJES 2022-2024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638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27H00224T1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DE HOMOLOGACION E INSPECCIÓN A FABRICA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750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31600318T1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ALQUILER Y TRANS OFICINAS CONCERTADAS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854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33C00524T1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PLAN DE CONTINUIDAD DE NEGOCIO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3188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34D02522T1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DE SEGURIDAD ELECTRONICA - EDEMET - 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4596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14B03823T1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POSTES METÁLICOS 2023-2026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714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33B01824T1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MODULO AGENCIA DE ATENCIÓN AL CLIENTE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13193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23A00224T1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CIRCUITO 34-7C LAS UVAS EL VALLE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19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23B00124T1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MTTO VEGETACIÓN EN LÍNEAS DE DISTRIBUCIÓN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26848"/>
                  </a:ext>
                </a:extLst>
              </a:tr>
              <a:tr h="219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14A01223T1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APARELLAJE MT GLOBAL 2023-2024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6864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14B00724T1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TEES DE BRONCE CON DERIVACIÓN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323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23C00524T1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TENDIDO Y MONTAJE DE CABLE 115KV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3977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14B02124T1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MODEM CELULAR URSALINK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19039"/>
                  </a:ext>
                </a:extLst>
              </a:tr>
            </a:tbl>
          </a:graphicData>
        </a:graphic>
      </p:graphicFrame>
      <p:sp>
        <p:nvSpPr>
          <p:cNvPr id="4" name="Rectangle 35">
            <a:extLst>
              <a:ext uri="{FF2B5EF4-FFF2-40B4-BE49-F238E27FC236}">
                <a16:creationId xmlns:a16="http://schemas.microsoft.com/office/drawing/2014/main" id="{DD93E620-1733-BEF2-EDDB-DC1F11434BB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0FAE9E-4228-A67C-E9BD-469DA6700F99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74114E1-2024-FA98-55CF-75ABD176ACD4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2094565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</p:spTree>
    <p:extLst>
      <p:ext uri="{BB962C8B-B14F-4D97-AF65-F5344CB8AC3E}">
        <p14:creationId xmlns:p14="http://schemas.microsoft.com/office/powerpoint/2010/main" val="337790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F3C1C324-ED12-2A38-5ED8-B7DA2B1836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27901111"/>
              </p:ext>
            </p:extLst>
          </p:nvPr>
        </p:nvGraphicFramePr>
        <p:xfrm>
          <a:off x="137608" y="941671"/>
          <a:ext cx="11831722" cy="5366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815">
                  <a:extLst>
                    <a:ext uri="{9D8B030D-6E8A-4147-A177-3AD203B41FA5}">
                      <a16:colId xmlns:a16="http://schemas.microsoft.com/office/drawing/2014/main" val="3250205806"/>
                    </a:ext>
                  </a:extLst>
                </a:gridCol>
                <a:gridCol w="5188272">
                  <a:extLst>
                    <a:ext uri="{9D8B030D-6E8A-4147-A177-3AD203B41FA5}">
                      <a16:colId xmlns:a16="http://schemas.microsoft.com/office/drawing/2014/main" val="74011109"/>
                    </a:ext>
                  </a:extLst>
                </a:gridCol>
                <a:gridCol w="1346690">
                  <a:extLst>
                    <a:ext uri="{9D8B030D-6E8A-4147-A177-3AD203B41FA5}">
                      <a16:colId xmlns:a16="http://schemas.microsoft.com/office/drawing/2014/main" val="2446420501"/>
                    </a:ext>
                  </a:extLst>
                </a:gridCol>
                <a:gridCol w="1012127">
                  <a:extLst>
                    <a:ext uri="{9D8B030D-6E8A-4147-A177-3AD203B41FA5}">
                      <a16:colId xmlns:a16="http://schemas.microsoft.com/office/drawing/2014/main" val="1991801166"/>
                    </a:ext>
                  </a:extLst>
                </a:gridCol>
                <a:gridCol w="928471">
                  <a:extLst>
                    <a:ext uri="{9D8B030D-6E8A-4147-A177-3AD203B41FA5}">
                      <a16:colId xmlns:a16="http://schemas.microsoft.com/office/drawing/2014/main" val="2861635622"/>
                    </a:ext>
                  </a:extLst>
                </a:gridCol>
                <a:gridCol w="1204919">
                  <a:extLst>
                    <a:ext uri="{9D8B030D-6E8A-4147-A177-3AD203B41FA5}">
                      <a16:colId xmlns:a16="http://schemas.microsoft.com/office/drawing/2014/main" val="1051333814"/>
                    </a:ext>
                  </a:extLst>
                </a:gridCol>
                <a:gridCol w="1028428">
                  <a:extLst>
                    <a:ext uri="{9D8B030D-6E8A-4147-A177-3AD203B41FA5}">
                      <a16:colId xmlns:a16="http://schemas.microsoft.com/office/drawing/2014/main" val="3648152621"/>
                    </a:ext>
                  </a:extLst>
                </a:gridCol>
              </a:tblGrid>
              <a:tr h="324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863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23C00624T1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RECURSOS PARA TENDIDO DE CABLE DE 115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59764"/>
                  </a:ext>
                </a:extLst>
              </a:tr>
              <a:tr h="2592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31C03624T1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TARIFA HORARIA PARA CLIENTES DE AUTOCONSUMO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3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27H00324T1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PRUEBAS DE PCB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149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23D00324T1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LOCALIZACIÓN DE AVERIAS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4469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31B05024T1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INTEGRACIÓN OFS Y APP CONTROL PREVIO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9279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14A01023T1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AISLADORES MT BT (2023-2026)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47887"/>
                  </a:ext>
                </a:extLst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14B02224T1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VENTILADOR F24 208 VOLTIOS - VENTILADOR F16 115 VOLTIOS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4300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14B03223T1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TERMINALES Y CONECTORES AEREOS 2023-2026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638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27A00323T1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 ESTUDIOS DE CONEXIÓN, REV PLANO LEVANTAM DISEÑO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750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34D00821T1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MANEJO EMBALAJE CARGA TRANSPORTE Y DISPOSICIÓN FINAL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854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14B02324T1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ABRAZADERAS PARA PINZA ANCLAJE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3188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31B05224T1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MANTENIMIENTO DESARROLLOS APLICACIONES CONTROL PREVIO Y MGA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4596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32A01624T1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PROYECTO INTERCONEXIÓN ISLA COLÓN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714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14A01224T1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SUMINISTRO SELLOS PLÁSTICOS 2024-2027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13193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14B01024T1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MATERIALES REPUESTO OLTC MR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19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31A01124T1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PORTATIL ESTANDAR HP DRAGONFLY G4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26848"/>
                  </a:ext>
                </a:extLst>
              </a:tr>
              <a:tr h="219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23C00824T1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SUMINISTRO, MONTAJE Y CONEXIONADO DE ENLACE DE C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6864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31C04924T1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PROY. DE OPERACIONES - SMART METERING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323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27H00424T1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CALIBRACIÓN Y CERTIFICACIÓN DE BANCO DE MEDIDORES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3977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33D05524T1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SERVICIOS ESPECIALIZADOS PARA SSII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19039"/>
                  </a:ext>
                </a:extLst>
              </a:tr>
            </a:tbl>
          </a:graphicData>
        </a:graphic>
      </p:graphicFrame>
      <p:sp>
        <p:nvSpPr>
          <p:cNvPr id="4" name="Rectangle 35">
            <a:extLst>
              <a:ext uri="{FF2B5EF4-FFF2-40B4-BE49-F238E27FC236}">
                <a16:creationId xmlns:a16="http://schemas.microsoft.com/office/drawing/2014/main" id="{DD93E620-1733-BEF2-EDDB-DC1F11434BB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0FAE9E-4228-A67C-E9BD-469DA6700F99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74114E1-2024-FA98-55CF-75ABD176ACD4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973985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</p:spTree>
    <p:extLst>
      <p:ext uri="{BB962C8B-B14F-4D97-AF65-F5344CB8AC3E}">
        <p14:creationId xmlns:p14="http://schemas.microsoft.com/office/powerpoint/2010/main" val="300517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F3C1C324-ED12-2A38-5ED8-B7DA2B1836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1806324"/>
              </p:ext>
            </p:extLst>
          </p:nvPr>
        </p:nvGraphicFramePr>
        <p:xfrm>
          <a:off x="137608" y="941671"/>
          <a:ext cx="11831722" cy="5366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815">
                  <a:extLst>
                    <a:ext uri="{9D8B030D-6E8A-4147-A177-3AD203B41FA5}">
                      <a16:colId xmlns:a16="http://schemas.microsoft.com/office/drawing/2014/main" val="3250205806"/>
                    </a:ext>
                  </a:extLst>
                </a:gridCol>
                <a:gridCol w="5188272">
                  <a:extLst>
                    <a:ext uri="{9D8B030D-6E8A-4147-A177-3AD203B41FA5}">
                      <a16:colId xmlns:a16="http://schemas.microsoft.com/office/drawing/2014/main" val="74011109"/>
                    </a:ext>
                  </a:extLst>
                </a:gridCol>
                <a:gridCol w="1346690">
                  <a:extLst>
                    <a:ext uri="{9D8B030D-6E8A-4147-A177-3AD203B41FA5}">
                      <a16:colId xmlns:a16="http://schemas.microsoft.com/office/drawing/2014/main" val="2446420501"/>
                    </a:ext>
                  </a:extLst>
                </a:gridCol>
                <a:gridCol w="1012127">
                  <a:extLst>
                    <a:ext uri="{9D8B030D-6E8A-4147-A177-3AD203B41FA5}">
                      <a16:colId xmlns:a16="http://schemas.microsoft.com/office/drawing/2014/main" val="1991801166"/>
                    </a:ext>
                  </a:extLst>
                </a:gridCol>
                <a:gridCol w="928471">
                  <a:extLst>
                    <a:ext uri="{9D8B030D-6E8A-4147-A177-3AD203B41FA5}">
                      <a16:colId xmlns:a16="http://schemas.microsoft.com/office/drawing/2014/main" val="2861635622"/>
                    </a:ext>
                  </a:extLst>
                </a:gridCol>
                <a:gridCol w="1204919">
                  <a:extLst>
                    <a:ext uri="{9D8B030D-6E8A-4147-A177-3AD203B41FA5}">
                      <a16:colId xmlns:a16="http://schemas.microsoft.com/office/drawing/2014/main" val="1051333814"/>
                    </a:ext>
                  </a:extLst>
                </a:gridCol>
                <a:gridCol w="1028428">
                  <a:extLst>
                    <a:ext uri="{9D8B030D-6E8A-4147-A177-3AD203B41FA5}">
                      <a16:colId xmlns:a16="http://schemas.microsoft.com/office/drawing/2014/main" val="3648152621"/>
                    </a:ext>
                  </a:extLst>
                </a:gridCol>
              </a:tblGrid>
              <a:tr h="324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863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SUSTITUCIÓN SECCIONADOR BARRAS B CELDA NXPLUS BATERÍA COND.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59764"/>
                  </a:ext>
                </a:extLst>
              </a:tr>
              <a:tr h="2592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14B02424T1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20056649 – SUMINISTRO DE GPS RELOJ SATELITAL.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3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14B03923T1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LUMINARIAS Y ACCESORIOS LED (2024-2025)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149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31C05324T1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PROY.TRANSV.CIBERSEGURIDAD INTEGRACION SENTINEL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4469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34B00424T1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CAMIONES DE LAVADO CENTRAL Y AZUERO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9279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33H03724T1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AUDITORIA INTERNA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47887"/>
                  </a:ext>
                </a:extLst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15D13124T1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FUENTE DE ALIMENTACIÓN SE LA FLORESTA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4300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33H08322T1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MANEJADORES DE FILA EDEMET - 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638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25A00424T1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FUNDAS PARA CORTE DE MED SOCKET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750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23D00424T1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REPUESTOS Y MANTENIMIENTO OLTC ABB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854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14B01624T1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MODULOS DE AXION PARA SE LOS SANTOS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3188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31C05524T1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INTEGRACION NOZOMI - SUB. EL TORNO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4596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31C05624T1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SEGMENTACION DE REDES DE USUARIOS Y SERVIDORES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714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34D01820T1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DISPENSADORES DE AGUA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13193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23C00924T1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EDIFICIOS ULTRACOMPACTOS SE FLOREST,CHANGUINOL Y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19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CELDAS BLINDADAS 115KV SE FLORESTA &amp; SE HOWARD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26848"/>
                  </a:ext>
                </a:extLst>
              </a:tr>
              <a:tr h="219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23D00623T1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MANTENIMIENTO Y REPARACIÓN DE TRAFOS 2023-2026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6864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31102217T1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INTEGRAL DE DESPACHO ELECTRICO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323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14B02824T1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BUCHING TRENCH 52 KV-DESHIDRATADORES MESSKO DB100T-TOMADOR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3977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33C02624T1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PROYECTO MEDICIÓN INTELIGENTE AMI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19039"/>
                  </a:ext>
                </a:extLst>
              </a:tr>
            </a:tbl>
          </a:graphicData>
        </a:graphic>
      </p:graphicFrame>
      <p:sp>
        <p:nvSpPr>
          <p:cNvPr id="4" name="Rectangle 35">
            <a:extLst>
              <a:ext uri="{FF2B5EF4-FFF2-40B4-BE49-F238E27FC236}">
                <a16:creationId xmlns:a16="http://schemas.microsoft.com/office/drawing/2014/main" id="{DD93E620-1733-BEF2-EDDB-DC1F11434BB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0FAE9E-4228-A67C-E9BD-469DA6700F99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74114E1-2024-FA98-55CF-75ABD176ACD4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984033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</p:spTree>
    <p:extLst>
      <p:ext uri="{BB962C8B-B14F-4D97-AF65-F5344CB8AC3E}">
        <p14:creationId xmlns:p14="http://schemas.microsoft.com/office/powerpoint/2010/main" val="238484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F3C1C324-ED12-2A38-5ED8-B7DA2B1836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52253068"/>
              </p:ext>
            </p:extLst>
          </p:nvPr>
        </p:nvGraphicFramePr>
        <p:xfrm>
          <a:off x="137608" y="941671"/>
          <a:ext cx="11831722" cy="5366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815">
                  <a:extLst>
                    <a:ext uri="{9D8B030D-6E8A-4147-A177-3AD203B41FA5}">
                      <a16:colId xmlns:a16="http://schemas.microsoft.com/office/drawing/2014/main" val="3250205806"/>
                    </a:ext>
                  </a:extLst>
                </a:gridCol>
                <a:gridCol w="5188272">
                  <a:extLst>
                    <a:ext uri="{9D8B030D-6E8A-4147-A177-3AD203B41FA5}">
                      <a16:colId xmlns:a16="http://schemas.microsoft.com/office/drawing/2014/main" val="74011109"/>
                    </a:ext>
                  </a:extLst>
                </a:gridCol>
                <a:gridCol w="1346690">
                  <a:extLst>
                    <a:ext uri="{9D8B030D-6E8A-4147-A177-3AD203B41FA5}">
                      <a16:colId xmlns:a16="http://schemas.microsoft.com/office/drawing/2014/main" val="2446420501"/>
                    </a:ext>
                  </a:extLst>
                </a:gridCol>
                <a:gridCol w="1012127">
                  <a:extLst>
                    <a:ext uri="{9D8B030D-6E8A-4147-A177-3AD203B41FA5}">
                      <a16:colId xmlns:a16="http://schemas.microsoft.com/office/drawing/2014/main" val="1991801166"/>
                    </a:ext>
                  </a:extLst>
                </a:gridCol>
                <a:gridCol w="928471">
                  <a:extLst>
                    <a:ext uri="{9D8B030D-6E8A-4147-A177-3AD203B41FA5}">
                      <a16:colId xmlns:a16="http://schemas.microsoft.com/office/drawing/2014/main" val="2861635622"/>
                    </a:ext>
                  </a:extLst>
                </a:gridCol>
                <a:gridCol w="1204919">
                  <a:extLst>
                    <a:ext uri="{9D8B030D-6E8A-4147-A177-3AD203B41FA5}">
                      <a16:colId xmlns:a16="http://schemas.microsoft.com/office/drawing/2014/main" val="1051333814"/>
                    </a:ext>
                  </a:extLst>
                </a:gridCol>
                <a:gridCol w="1028428">
                  <a:extLst>
                    <a:ext uri="{9D8B030D-6E8A-4147-A177-3AD203B41FA5}">
                      <a16:colId xmlns:a16="http://schemas.microsoft.com/office/drawing/2014/main" val="3648152621"/>
                    </a:ext>
                  </a:extLst>
                </a:gridCol>
              </a:tblGrid>
              <a:tr h="324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3779" marR="3779" marT="3779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863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SUMINISTRO DE CELDAS BLINDADAS 12 KV PARA SE LA FLORESTA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59764"/>
                  </a:ext>
                </a:extLst>
              </a:tr>
              <a:tr h="2592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14A01724T1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TRAFOS Y REGULADORES EDEMET - 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3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31C06524T1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AUT. SVP Y SVMP CON MICROSOFT ENTRA ID EDEMET - 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149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33B05524T1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CAMPAÑA INFORMATIVA PARA CLIENTES EN RRSS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4469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21B00122T1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AGENTES DE ATENCIÓN AL CLIENTE EDECHI - 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9279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31C06724T1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NUEVOS FIREWALLS PARA SCADA (6200 BASE)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47887"/>
                  </a:ext>
                </a:extLst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14A00824T1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AISLADORES TIPO POSTE SE CHANGUINOLA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43006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23D00524T1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MANTENIMIENTO OLTC UZ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638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25A00722T1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DE AGENTE AUTORIZADO DE COBRO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750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31C06624T1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GESTIÓN DE PLANOS DESDE HAE Y MGA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8541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23A00324T1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EJECUCIÓN OBRAS CENTRALES NUEVO SUMINSITRO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3188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14B03124T1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BATERIAS DE 6 Y 12 VOLTIOS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45968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31C07824T1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SISTEMA C-TOKEN Y TID ROLLOVER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7146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33B03523T1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MONITOREO MEDIOS DIGITALES Y NO DIGITALE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13193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14B02724T1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VALVULA DE SOBREPRESIÓN CON CONTACTO ELÉ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19834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15D23723T1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SUMINISTRO CAJAS POLIESTER 2023-2026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26848"/>
                  </a:ext>
                </a:extLst>
              </a:tr>
              <a:tr h="219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23A00424T1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CONSTRUCCION CIRCUITO 34-6B LA ARENOSA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68645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23C01524T1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OBRA CIVIL MONTAJE ELECTROMECANICO SE HOWARD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3237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23D00624T1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SERVICIO MANTENIMIENTO PREDICTIVO TERMOGRAFIA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39779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23D00724T1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MONTAJE TX POTENCIA 2X50MVA SE FLORESTA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19039"/>
                  </a:ext>
                </a:extLst>
              </a:tr>
            </a:tbl>
          </a:graphicData>
        </a:graphic>
      </p:graphicFrame>
      <p:sp>
        <p:nvSpPr>
          <p:cNvPr id="4" name="Rectangle 35">
            <a:extLst>
              <a:ext uri="{FF2B5EF4-FFF2-40B4-BE49-F238E27FC236}">
                <a16:creationId xmlns:a16="http://schemas.microsoft.com/office/drawing/2014/main" id="{DD93E620-1733-BEF2-EDDB-DC1F11434BB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E20FAE9E-4228-A67C-E9BD-469DA6700F99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74114E1-2024-FA98-55CF-75ABD176ACD4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953888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</p:spTree>
    <p:extLst>
      <p:ext uri="{BB962C8B-B14F-4D97-AF65-F5344CB8AC3E}">
        <p14:creationId xmlns:p14="http://schemas.microsoft.com/office/powerpoint/2010/main" val="297440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3477B9-1193-E08E-CF61-4681CA185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2898DEF4-40B0-0357-67E9-4005075F7105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9E628FB8-F530-FA5D-C819-B7E178A7B8DC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B8BAE939-ADFF-C8F4-A362-8C7C8DB28C0F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994082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89D23A78-B5AB-B827-12B5-0A5E4EDAD5F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02258993"/>
              </p:ext>
            </p:extLst>
          </p:nvPr>
        </p:nvGraphicFramePr>
        <p:xfrm>
          <a:off x="222670" y="1394847"/>
          <a:ext cx="11529718" cy="4603002"/>
        </p:xfrm>
        <a:graphic>
          <a:graphicData uri="http://schemas.openxmlformats.org/drawingml/2006/table">
            <a:tbl>
              <a:tblPr/>
              <a:tblGrid>
                <a:gridCol w="1206080">
                  <a:extLst>
                    <a:ext uri="{9D8B030D-6E8A-4147-A177-3AD203B41FA5}">
                      <a16:colId xmlns:a16="http://schemas.microsoft.com/office/drawing/2014/main" val="3212918616"/>
                    </a:ext>
                  </a:extLst>
                </a:gridCol>
                <a:gridCol w="5017770">
                  <a:extLst>
                    <a:ext uri="{9D8B030D-6E8A-4147-A177-3AD203B41FA5}">
                      <a16:colId xmlns:a16="http://schemas.microsoft.com/office/drawing/2014/main" val="3754995658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1438813903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329334413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79337152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516550796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4089670214"/>
                    </a:ext>
                  </a:extLst>
                </a:gridCol>
              </a:tblGrid>
              <a:tr h="626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5603" marR="5603" marT="5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97781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15D27924T1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EQUIPOS DE PROTECCIÓN PERSONAL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EDEMET-EDECHI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26287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23A00524T1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OBRA CIVIL ELECTROMECANICA SOTERRADO SANTIAGO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61772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34F02023T1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LICITACIÓN DE FORMULARIOS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74693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33B05824T1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GESTIÓN DE LA REPUTACIÓN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87718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15D28324T1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TRANSFORMADOR SSAA PAD MOUNTED SE CHANGUINOLA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289951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23A00624T1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MANTENIMIENTO ALUMBRADO PUBLICO ZONA OESTE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ago-24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96367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34D06822T1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MANTENIMIENTO INTEGRAL EDEMET-EDECHI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01762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14A02524T1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COMPRA LOCAL:01458523 -01458524 CABLE TRIPLEX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84104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15D30624T1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ARMARIOS DOCUM,COMUNIC,CUADROS SE CHANGUINOLA Y HOWARD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46007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15D10124T1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EQUIPO DE MEDIDA MÓVIL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572236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31C05722T1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SERVICIOS WORKPLACE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65425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15D29924T1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ARMARIOS DOCUM, COMUNIC, MEDIDAS, CUADRO SE FLORESTA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74487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14A02724T1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TRANSFORMADOR SSAA PAD MOUNTED SE LA FLORESTA - HOWARD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97008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27C00324T1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LEVANTAMIENTO CATASTRAL ASENTAMIENTOS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33993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14B03524T1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RELEVADORES 50/51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07484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14B03824T1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MATERIALES PARA MANTENIMIENTO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894652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14B03624T1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 X RELES DIF. DE LÍNEA PARA SE LA ARENA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65775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14B03424T1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MAQUINA DESGASIFICADORA DE TRAFOS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sep-24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395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2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0C913-501A-3D2F-109E-FBE570F01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53020ECF-9E1C-BD8E-203E-B3CB6992363C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9BFD817D-3274-73C4-31FA-E1023F187038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9D63AE6-44DE-65D5-1A98-871141BF444F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2054372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10FA005A-516B-A11D-A1C4-4087EE367EB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68405879"/>
              </p:ext>
            </p:extLst>
          </p:nvPr>
        </p:nvGraphicFramePr>
        <p:xfrm>
          <a:off x="222670" y="1129600"/>
          <a:ext cx="11173040" cy="5283916"/>
        </p:xfrm>
        <a:graphic>
          <a:graphicData uri="http://schemas.openxmlformats.org/drawingml/2006/table">
            <a:tbl>
              <a:tblPr/>
              <a:tblGrid>
                <a:gridCol w="1137500">
                  <a:extLst>
                    <a:ext uri="{9D8B030D-6E8A-4147-A177-3AD203B41FA5}">
                      <a16:colId xmlns:a16="http://schemas.microsoft.com/office/drawing/2014/main" val="1709629830"/>
                    </a:ext>
                  </a:extLst>
                </a:gridCol>
                <a:gridCol w="4699511">
                  <a:extLst>
                    <a:ext uri="{9D8B030D-6E8A-4147-A177-3AD203B41FA5}">
                      <a16:colId xmlns:a16="http://schemas.microsoft.com/office/drawing/2014/main" val="3065257265"/>
                    </a:ext>
                  </a:extLst>
                </a:gridCol>
                <a:gridCol w="1374785">
                  <a:extLst>
                    <a:ext uri="{9D8B030D-6E8A-4147-A177-3AD203B41FA5}">
                      <a16:colId xmlns:a16="http://schemas.microsoft.com/office/drawing/2014/main" val="2682690600"/>
                    </a:ext>
                  </a:extLst>
                </a:gridCol>
                <a:gridCol w="862153">
                  <a:extLst>
                    <a:ext uri="{9D8B030D-6E8A-4147-A177-3AD203B41FA5}">
                      <a16:colId xmlns:a16="http://schemas.microsoft.com/office/drawing/2014/main" val="2681212507"/>
                    </a:ext>
                  </a:extLst>
                </a:gridCol>
                <a:gridCol w="815550">
                  <a:extLst>
                    <a:ext uri="{9D8B030D-6E8A-4147-A177-3AD203B41FA5}">
                      <a16:colId xmlns:a16="http://schemas.microsoft.com/office/drawing/2014/main" val="2503567807"/>
                    </a:ext>
                  </a:extLst>
                </a:gridCol>
                <a:gridCol w="1269929">
                  <a:extLst>
                    <a:ext uri="{9D8B030D-6E8A-4147-A177-3AD203B41FA5}">
                      <a16:colId xmlns:a16="http://schemas.microsoft.com/office/drawing/2014/main" val="2387879041"/>
                    </a:ext>
                  </a:extLst>
                </a:gridCol>
                <a:gridCol w="1013612">
                  <a:extLst>
                    <a:ext uri="{9D8B030D-6E8A-4147-A177-3AD203B41FA5}">
                      <a16:colId xmlns:a16="http://schemas.microsoft.com/office/drawing/2014/main" val="3482323627"/>
                    </a:ext>
                  </a:extLst>
                </a:gridCol>
              </a:tblGrid>
              <a:tr h="457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4623" marR="4623" marT="46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030627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23B00124T1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MTTO VEGETACIÓN EN LÍNEAS DE DISTRIBUCIÓN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90176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27A01123T1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DISEÑO, INGENIERIA Y SUPERVISION SSEE Y LÍNEAS 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665685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23C01824T1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OBRA CIVIL MONTAJE ELECTROMECANICO SE LA FLORESTA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999900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31A01124T1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PORTATIL ESTANDAR HP DRAGONFLY G4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314162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34D07222T1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MANTENIMIENTO INSTALACIONES SUBESTACIONES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796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33G02221T1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OPERADOR LOGÍSTICO,ALQUILER Y SEGURIDAD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530345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31C07522T1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IMPRESIÓN DE FACTURAS EDECHI - 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81640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14A03024T1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CABLE AISLADO 35 KV 1/0 AWG NEUTRO &amp; 35 KV 4/0 AWG NEUTRO 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478919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14B01823T1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BRIGADA DE PROTECCIONES Y TELECONTROL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84727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14B04124T1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CAPACITORES 675 KVAR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457813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14A02824T1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SECCIONADOR TRIPOLAR- GND  Y APER VERTI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25924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14A00324T1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CONECTORES PROYECTO SE CHANGUINOLA II 34.5/4.16 KV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2641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14B03924T1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EQUIPO DE PRUEBAS DE CT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637046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14B04524T1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CONVERTIDORES DE VOLTAJE PARA TELECONTROL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oct-24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64621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14A00424T1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SUMINISTRO CABLE MT-BT 2024-2027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94369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14B00824T1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SUMINISTRO POSTES DE CONCRETO 2024-2027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04565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25B01022T1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LECTURA DE MEDIDORES Y REPARTO DE FACTURAS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80953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14A01323T1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MEDIDORES Y ACCESORIOS 2023-2026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50500"/>
                  </a:ext>
                </a:extLst>
              </a:tr>
              <a:tr h="25733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14A01723T1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TRAFOS DE MEDIDA 2023-2026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7127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25B00324T1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 SERVICIOS DE OPERACIONES PARA GRANDES CLIENTES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8050"/>
                  </a:ext>
                </a:extLst>
              </a:tr>
              <a:tr h="22083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15D38824T1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MONTAJE BANCO DE CAPACITORES SE FLORESTA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3" marR="4623" marT="462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60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8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A6B62-7ACC-670E-3BC6-27474B21D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6457679C-991F-3943-B431-76E384E4A135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3C42F5BF-C919-A5C7-C461-BF0420E3E2CC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 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62C48C46-1634-9AC1-F44C-442B74D01EB7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1943840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861951A2-7F94-273B-C8FD-B793F6A1191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31597962"/>
              </p:ext>
            </p:extLst>
          </p:nvPr>
        </p:nvGraphicFramePr>
        <p:xfrm>
          <a:off x="434786" y="898728"/>
          <a:ext cx="11322427" cy="5355012"/>
        </p:xfrm>
        <a:graphic>
          <a:graphicData uri="http://schemas.openxmlformats.org/drawingml/2006/table">
            <a:tbl>
              <a:tblPr/>
              <a:tblGrid>
                <a:gridCol w="1127495">
                  <a:extLst>
                    <a:ext uri="{9D8B030D-6E8A-4147-A177-3AD203B41FA5}">
                      <a16:colId xmlns:a16="http://schemas.microsoft.com/office/drawing/2014/main" val="3152815904"/>
                    </a:ext>
                  </a:extLst>
                </a:gridCol>
                <a:gridCol w="4581191">
                  <a:extLst>
                    <a:ext uri="{9D8B030D-6E8A-4147-A177-3AD203B41FA5}">
                      <a16:colId xmlns:a16="http://schemas.microsoft.com/office/drawing/2014/main" val="2927524837"/>
                    </a:ext>
                  </a:extLst>
                </a:gridCol>
                <a:gridCol w="1400468">
                  <a:extLst>
                    <a:ext uri="{9D8B030D-6E8A-4147-A177-3AD203B41FA5}">
                      <a16:colId xmlns:a16="http://schemas.microsoft.com/office/drawing/2014/main" val="1506209829"/>
                    </a:ext>
                  </a:extLst>
                </a:gridCol>
                <a:gridCol w="1091890">
                  <a:extLst>
                    <a:ext uri="{9D8B030D-6E8A-4147-A177-3AD203B41FA5}">
                      <a16:colId xmlns:a16="http://schemas.microsoft.com/office/drawing/2014/main" val="4095085754"/>
                    </a:ext>
                  </a:extLst>
                </a:gridCol>
                <a:gridCol w="807309">
                  <a:extLst>
                    <a:ext uri="{9D8B030D-6E8A-4147-A177-3AD203B41FA5}">
                      <a16:colId xmlns:a16="http://schemas.microsoft.com/office/drawing/2014/main" val="2481045165"/>
                    </a:ext>
                  </a:extLst>
                </a:gridCol>
                <a:gridCol w="1286908">
                  <a:extLst>
                    <a:ext uri="{9D8B030D-6E8A-4147-A177-3AD203B41FA5}">
                      <a16:colId xmlns:a16="http://schemas.microsoft.com/office/drawing/2014/main" val="223995286"/>
                    </a:ext>
                  </a:extLst>
                </a:gridCol>
                <a:gridCol w="1027166">
                  <a:extLst>
                    <a:ext uri="{9D8B030D-6E8A-4147-A177-3AD203B41FA5}">
                      <a16:colId xmlns:a16="http://schemas.microsoft.com/office/drawing/2014/main" val="2688846328"/>
                    </a:ext>
                  </a:extLst>
                </a:gridCol>
              </a:tblGrid>
              <a:tr h="495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71615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23A00423T1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PROYECTOS OER 2023-2024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69159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14A03424T1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TRANSFORMADORES 1667KVA  12/2.4-4.16Y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6982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14B06123T1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MATERIALES PARA MATRICULACIÓN DE ACTIVOS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036845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27B00220T1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SUPERVISIÓN Y AUDITORÍA DE CALIDAD Y SEGURIDAD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253105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31A04723T1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SUMINISTRO E INSTALACION DE EQUIPOS AUDIOVISUALES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50650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14A02023T1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CELDAS BLINDADAS 115KV PROYECTO AMPLIACIÓN SE BURUNGA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36720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34C00622T1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MENSAJERIA NACIONAL E INTERNACIONAL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57019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34D02222T1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SEGURIDAD Y VIGILANCIA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761340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15D36124T1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CARGADOR DE BATERIAS 125 VDC Y 48 VDC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67092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31C07222T1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FACTURACIÓN ELECTRÓNICA EDECHI -EDEMET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218250"/>
                  </a:ext>
                </a:extLst>
              </a:tr>
              <a:tr h="2092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31C10223T1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PTY-031 EAM HIPPSO)PROGRAMACIÓN PLANIFICACIÓN SOPORTE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347784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34D02522T1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SEGURIDAD ELECTRONICA - 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89671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33D09224T1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CONTRATACIÓN PERSONAL EXTERNO AI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007404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14B04224T1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MEDIDOR DE FASORES ANALIZADOR ENERGÍA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54076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14B05224T1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BORNERA DE PRUEBAS MMLG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39878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14B03224T1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CAPACITOR DE 200 KVAR, 7200 V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858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33H08524T1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AUDITORÍA INTERNA DEL LABORATORIO DE MEDICIÓN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nov-24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20170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23A00124T1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SERVICIOS INTEGRALES DE DISTRIBUCIÓN EDEMET-EDEC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079725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23B00124T1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MTTO VEGETACIÓN EN LÍNEAS DE DISTRIBUCIÓN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418132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14A03324T1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MONTAJE TX POTENCIA 2X50MVA SE HOWARD - SANTIAGO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</a:t>
                      </a:r>
                      <a:r>
                        <a:rPr lang="es-CO" sz="1100" b="0" i="0" u="none" strike="noStrike" dirty="0" err="1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  <a:endParaRPr lang="es-CO" sz="1100" b="0" i="0" u="none" strike="noStrike" dirty="0">
                        <a:solidFill>
                          <a:srgbClr val="0045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11252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14A00225T1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RECONECTADORES CONMUTADORES INTERRUPTORES 2025-2028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8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82021-71AF-9094-4399-15BDB4500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EC7DA7D5-A96E-24B2-BEB6-F15EB7FF1AC9}"/>
              </a:ext>
            </a:extLst>
          </p:cNvPr>
          <p:cNvSpPr/>
          <p:nvPr/>
        </p:nvSpPr>
        <p:spPr bwMode="auto">
          <a:xfrm>
            <a:off x="0" y="6665976"/>
            <a:ext cx="12192000" cy="192024"/>
          </a:xfrm>
          <a:prstGeom prst="rect">
            <a:avLst/>
          </a:prstGeom>
          <a:solidFill>
            <a:srgbClr val="E5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121920" rIns="121920" bIns="12192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Aft>
                <a:spcPct val="0"/>
              </a:spcAft>
            </a:pPr>
            <a:endParaRPr lang="en-US" sz="1867" b="1" dirty="0">
              <a:solidFill>
                <a:srgbClr val="FFFFFF"/>
              </a:solidFill>
              <a:latin typeface="FS Emeric SemiBold" charset="0"/>
              <a:ea typeface="FS Emeric SemiBold" charset="0"/>
              <a:cs typeface="FS Emeric SemiBold" charset="0"/>
            </a:endParaRP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D886ADC3-45C5-9677-4DD7-633F8E6F19DE}"/>
              </a:ext>
            </a:extLst>
          </p:cNvPr>
          <p:cNvSpPr txBox="1">
            <a:spLocks/>
          </p:cNvSpPr>
          <p:nvPr/>
        </p:nvSpPr>
        <p:spPr>
          <a:xfrm>
            <a:off x="222670" y="318048"/>
            <a:ext cx="9346631" cy="5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800" kern="0" dirty="0"/>
              <a:t>LICITACIONES APROBADAS ENE 2024 –FEB 2025</a:t>
            </a:r>
            <a:endParaRPr lang="es-ES" sz="1800" kern="0" dirty="0"/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7BD61288-95D3-63AE-1572-4AC105BE5EC2}"/>
              </a:ext>
            </a:extLst>
          </p:cNvPr>
          <p:cNvSpPr txBox="1">
            <a:spLocks/>
          </p:cNvSpPr>
          <p:nvPr/>
        </p:nvSpPr>
        <p:spPr>
          <a:xfrm>
            <a:off x="538103" y="6391152"/>
            <a:ext cx="2064420" cy="29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2400" b="1" i="0" spc="-27">
                <a:solidFill>
                  <a:schemeClr val="tx1"/>
                </a:solidFill>
                <a:latin typeface="FS Emeric SemiBold" charset="0"/>
                <a:ea typeface="FS Emeric SemiBold" charset="0"/>
                <a:cs typeface="FS Emeric SemiBol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2933" b="1">
                <a:solidFill>
                  <a:schemeClr val="tx2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s-PA" sz="1200" kern="0" dirty="0"/>
              <a:t>*L.C. Libre Concurrencia</a:t>
            </a:r>
            <a:endParaRPr lang="es-ES" sz="1200" kern="0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73D1750A-8C25-0259-5A15-BE4DF87CC90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59129008"/>
              </p:ext>
            </p:extLst>
          </p:nvPr>
        </p:nvGraphicFramePr>
        <p:xfrm>
          <a:off x="282804" y="1279310"/>
          <a:ext cx="11535817" cy="4767345"/>
        </p:xfrm>
        <a:graphic>
          <a:graphicData uri="http://schemas.openxmlformats.org/drawingml/2006/table">
            <a:tbl>
              <a:tblPr/>
              <a:tblGrid>
                <a:gridCol w="1052303">
                  <a:extLst>
                    <a:ext uri="{9D8B030D-6E8A-4147-A177-3AD203B41FA5}">
                      <a16:colId xmlns:a16="http://schemas.microsoft.com/office/drawing/2014/main" val="3676815341"/>
                    </a:ext>
                  </a:extLst>
                </a:gridCol>
                <a:gridCol w="5106296">
                  <a:extLst>
                    <a:ext uri="{9D8B030D-6E8A-4147-A177-3AD203B41FA5}">
                      <a16:colId xmlns:a16="http://schemas.microsoft.com/office/drawing/2014/main" val="2098079325"/>
                    </a:ext>
                  </a:extLst>
                </a:gridCol>
                <a:gridCol w="1266036">
                  <a:extLst>
                    <a:ext uri="{9D8B030D-6E8A-4147-A177-3AD203B41FA5}">
                      <a16:colId xmlns:a16="http://schemas.microsoft.com/office/drawing/2014/main" val="1180082896"/>
                    </a:ext>
                  </a:extLst>
                </a:gridCol>
                <a:gridCol w="993102">
                  <a:extLst>
                    <a:ext uri="{9D8B030D-6E8A-4147-A177-3AD203B41FA5}">
                      <a16:colId xmlns:a16="http://schemas.microsoft.com/office/drawing/2014/main" val="1890380792"/>
                    </a:ext>
                  </a:extLst>
                </a:gridCol>
                <a:gridCol w="748104">
                  <a:extLst>
                    <a:ext uri="{9D8B030D-6E8A-4147-A177-3AD203B41FA5}">
                      <a16:colId xmlns:a16="http://schemas.microsoft.com/office/drawing/2014/main" val="3611284887"/>
                    </a:ext>
                  </a:extLst>
                </a:gridCol>
                <a:gridCol w="1317997">
                  <a:extLst>
                    <a:ext uri="{9D8B030D-6E8A-4147-A177-3AD203B41FA5}">
                      <a16:colId xmlns:a16="http://schemas.microsoft.com/office/drawing/2014/main" val="731348181"/>
                    </a:ext>
                  </a:extLst>
                </a:gridCol>
                <a:gridCol w="1051979">
                  <a:extLst>
                    <a:ext uri="{9D8B030D-6E8A-4147-A177-3AD203B41FA5}">
                      <a16:colId xmlns:a16="http://schemas.microsoft.com/office/drawing/2014/main" val="212880025"/>
                    </a:ext>
                  </a:extLst>
                </a:gridCol>
              </a:tblGrid>
              <a:tr h="447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ADJUDICACIÓN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DESCRIPCIÓN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EDEMET / EDECHI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FECHA ADJUDICADO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ESTADO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TIPO PROCESO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PORTAL COMPRAS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03685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14A00425T1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SUMINISTRO CELDA 12KV PARA LA SUBESTACIÓN HOWARD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556265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27B01019T1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RFQ_10770-SERVICIOS SUPERVISIÓN Y AUDITORIA A PROCESOS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096227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23C03424T1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OBRA CIVIL MONTAJE ELECTROMECANICO SE CHANGUINOLA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24968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23C00225T1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O.C MEM AMPLIACIÓN DE LA SE BURUNGA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859943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23A00125T1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CONTRATACIÓN OBRAS SINGULARES MT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825559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33G00225T1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OPERADOR LOGISTICO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1387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23C00224T1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 INTEGRAL DE MANTENIMIENTO DE LÍNEAS ALTA TENSIÓN Y SSEE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43720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14A00525T1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SUMINISTRO CELDA 34,5KV PARA LA SUBESTACIÓN EL HIGO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89903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15D40524T1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BANCO DE CONDENSADORES SE CHANGUINOLA Y HOWARD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708347"/>
                  </a:ext>
                </a:extLst>
              </a:tr>
              <a:tr h="25298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23C00125T1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SUMINISTRO E INSTALACÍON SIST. PCI SE LA FLORESTA &amp; SE HOWAR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478167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14A03924T1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INTERRUPTORES DE SF6 1200A 34.5KV - 15KV - 115KV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58667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31C00323T1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MANTENIMIENTO DE HW SW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191526"/>
                  </a:ext>
                </a:extLst>
              </a:tr>
              <a:tr h="25298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33B08524T1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SERVICIO DE PUBLICACION EN PERIODICOS DE ROTACION NACIONAL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77356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15D41624T1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BATERIAS-CARGADORES SE CHANGUINOLA /FUENTES DE ALIMENT 48 Y1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21545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23D00519T1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MANTENIMIENTO PREDICTIVO DE SUBESTACIONES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908350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14B01823T1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BRIGADA DE PROTECCIONES Y TELECONTROL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37575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34F04221T1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ALQUILER EQUIPOS MULTIFUNCIONALES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Bravo Solution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978347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14A03824T1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EQUIPO DE CALIBRACION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545213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14B05424T1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PARARRAYOS DE 35 KV -15 KV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50096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14B05724T1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SECCIONADORES MONOPOLARES 15KV / 35KV 600 AMP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 - EDECHI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686079"/>
                  </a:ext>
                </a:extLst>
              </a:tr>
              <a:tr h="199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15D42124T1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LUMINARIAS LED TIPO "WALL PACK" 8000 Y 13000 LM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EDEMET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dic-24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Aprobada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Concurso por L.C.*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4571"/>
                          </a:solidFill>
                          <a:effectLst/>
                          <a:latin typeface="Arial" panose="020B0604020202020204" pitchFamily="34" charset="0"/>
                        </a:rPr>
                        <a:t>ARIBA</a:t>
                      </a: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33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293168"/>
      </p:ext>
    </p:extLst>
  </p:cSld>
  <p:clrMapOvr>
    <a:masterClrMapping/>
  </p:clrMapOvr>
</p:sld>
</file>

<file path=ppt/theme/theme1.xml><?xml version="1.0" encoding="utf-8"?>
<a:theme xmlns:a="http://schemas.openxmlformats.org/drawingml/2006/main" name="#4 Template 8.30.16.01">
  <a:themeElements>
    <a:clrScheme name="Naturgy">
      <a:dk1>
        <a:srgbClr val="004571"/>
      </a:dk1>
      <a:lt1>
        <a:srgbClr val="FFFFFF"/>
      </a:lt1>
      <a:dk2>
        <a:srgbClr val="E57200"/>
      </a:dk2>
      <a:lt2>
        <a:srgbClr val="FFFFFF"/>
      </a:lt2>
      <a:accent1>
        <a:srgbClr val="004571"/>
      </a:accent1>
      <a:accent2>
        <a:srgbClr val="E57200"/>
      </a:accent2>
      <a:accent3>
        <a:srgbClr val="C0C100"/>
      </a:accent3>
      <a:accent4>
        <a:srgbClr val="D3222A"/>
      </a:accent4>
      <a:accent5>
        <a:srgbClr val="737355"/>
      </a:accent5>
      <a:accent6>
        <a:srgbClr val="BFB8AF"/>
      </a:accent6>
      <a:hlink>
        <a:srgbClr val="E57200"/>
      </a:hlink>
      <a:folHlink>
        <a:srgbClr val="E57200"/>
      </a:folHlink>
    </a:clrScheme>
    <a:fontScheme name="Natur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40000"/>
            <a:lumOff val="6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Verdana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noFill/>
        <a:ln w="63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noAutofit/>
      </a:bodyPr>
      <a:lstStyle>
        <a:defPPr>
          <a:spcBef>
            <a:spcPts val="400"/>
          </a:spcBef>
          <a:defRPr sz="1200" spc="-20" dirty="0" err="1" smtClean="0">
            <a:latin typeface="+mn-lt"/>
            <a:cs typeface="Helvetica Neue Light"/>
          </a:defRPr>
        </a:defPPr>
      </a:lstStyle>
    </a:txDef>
  </a:objectDefaults>
  <a:extraClrSchemeLst>
    <a:extraClrScheme>
      <a:clrScheme name="Office Theme 1">
        <a:dk1>
          <a:srgbClr val="3C3737"/>
        </a:dk1>
        <a:lt1>
          <a:srgbClr val="FFFFFF"/>
        </a:lt1>
        <a:dk2>
          <a:srgbClr val="C60C30"/>
        </a:dk2>
        <a:lt2>
          <a:srgbClr val="B7B1A9"/>
        </a:lt2>
        <a:accent1>
          <a:srgbClr val="861D25"/>
        </a:accent1>
        <a:accent2>
          <a:srgbClr val="103B66"/>
        </a:accent2>
        <a:accent3>
          <a:srgbClr val="FFFFFF"/>
        </a:accent3>
        <a:accent4>
          <a:srgbClr val="322D2D"/>
        </a:accent4>
        <a:accent5>
          <a:srgbClr val="C3ABAC"/>
        </a:accent5>
        <a:accent6>
          <a:srgbClr val="0D355C"/>
        </a:accent6>
        <a:hlink>
          <a:srgbClr val="185A24"/>
        </a:hlink>
        <a:folHlink>
          <a:srgbClr val="3920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ECDCA2D94E34C9C30AA722A30418D" ma:contentTypeVersion="4" ma:contentTypeDescription="Create a new document." ma:contentTypeScope="" ma:versionID="2306892edc0cad130cf75291896d22fe">
  <xsd:schema xmlns:xsd="http://www.w3.org/2001/XMLSchema" xmlns:xs="http://www.w3.org/2001/XMLSchema" xmlns:p="http://schemas.microsoft.com/office/2006/metadata/properties" xmlns:ns3="fe07a6d2-09d6-4865-ae90-d9fcdc20b4e3" targetNamespace="http://schemas.microsoft.com/office/2006/metadata/properties" ma:root="true" ma:fieldsID="cbb2b34ad4a9019982a2164738bf9615" ns3:_="">
    <xsd:import namespace="fe07a6d2-09d6-4865-ae90-d9fcdc20b4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7a6d2-09d6-4865-ae90-d9fcdc20b4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FDF561-C94A-48B2-BC01-E4E727A644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07a6d2-09d6-4865-ae90-d9fcdc20b4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D69657-3ACB-4161-B89E-02156FA90B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CA0CBA-34D9-412C-821E-6013F7190D10}">
  <ds:schemaRefs>
    <ds:schemaRef ds:uri="http://purl.org/dc/elements/1.1/"/>
    <ds:schemaRef ds:uri="http://schemas.microsoft.com/office/2006/metadata/properties"/>
    <ds:schemaRef ds:uri="fe07a6d2-09d6-4865-ae90-d9fcdc20b4e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91138</TotalTime>
  <Words>4052</Words>
  <Application>Microsoft Office PowerPoint</Application>
  <PresentationFormat>Panorámica</PresentationFormat>
  <Paragraphs>1509</Paragraphs>
  <Slides>13</Slides>
  <Notes>13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FS Emeric Light</vt:lpstr>
      <vt:lpstr>FS Emeric SemiBold</vt:lpstr>
      <vt:lpstr>Verdana</vt:lpstr>
      <vt:lpstr>#4 Template 8.30.16.01</vt:lpstr>
      <vt:lpstr>Hoja de cálculo de Microsoft Excel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Guisado</dc:creator>
  <cp:lastModifiedBy>Andrea Gualteros</cp:lastModifiedBy>
  <cp:revision>428</cp:revision>
  <dcterms:created xsi:type="dcterms:W3CDTF">2018-06-24T06:49:43Z</dcterms:created>
  <dcterms:modified xsi:type="dcterms:W3CDTF">2025-03-25T23:59:33Z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0x010100D8CECDCA2D94E34C9C30AA722A30418D</vt:lpwstr>
  </property>
  <property fmtid="{D5CDD505-2E9C-101B-9397-08002B2CF9AE}" pid="3" name="Order">
    <vt:r8>3212200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  <property fmtid="{D5CDD505-2E9C-101B-9397-08002B2CF9AE}" pid="9" name="MSIP_Label_04fdb0a8-4a6b-4f00-936d-33796aec780e_Enabled">
    <vt:lpwstr>true</vt:lpwstr>
  </property>
  <property fmtid="{D5CDD505-2E9C-101B-9397-08002B2CF9AE}" pid="10" name="MSIP_Label_04fdb0a8-4a6b-4f00-936d-33796aec780e_SetDate">
    <vt:lpwstr>2025-03-25T18:17:56Z</vt:lpwstr>
  </property>
  <property fmtid="{D5CDD505-2E9C-101B-9397-08002B2CF9AE}" pid="11" name="MSIP_Label_04fdb0a8-4a6b-4f00-936d-33796aec780e_Method">
    <vt:lpwstr>Standard</vt:lpwstr>
  </property>
  <property fmtid="{D5CDD505-2E9C-101B-9397-08002B2CF9AE}" pid="12" name="MSIP_Label_04fdb0a8-4a6b-4f00-936d-33796aec780e_Name">
    <vt:lpwstr>Interna</vt:lpwstr>
  </property>
  <property fmtid="{D5CDD505-2E9C-101B-9397-08002B2CF9AE}" pid="13" name="MSIP_Label_04fdb0a8-4a6b-4f00-936d-33796aec780e_SiteId">
    <vt:lpwstr>4671ebb9-5444-457d-a9ef-c8888adaf03b</vt:lpwstr>
  </property>
  <property fmtid="{D5CDD505-2E9C-101B-9397-08002B2CF9AE}" pid="14" name="MSIP_Label_04fdb0a8-4a6b-4f00-936d-33796aec780e_ActionId">
    <vt:lpwstr>68d6711b-4d43-4515-9200-f513c9701f67</vt:lpwstr>
  </property>
  <property fmtid="{D5CDD505-2E9C-101B-9397-08002B2CF9AE}" pid="15" name="MSIP_Label_04fdb0a8-4a6b-4f00-936d-33796aec780e_ContentBits">
    <vt:lpwstr>0</vt:lpwstr>
  </property>
</Properties>
</file>