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</p:sldMasterIdLst>
  <p:notesMasterIdLst>
    <p:notesMasterId r:id="rId21"/>
  </p:notesMasterIdLst>
  <p:sldIdLst>
    <p:sldId id="953" r:id="rId5"/>
    <p:sldId id="954" r:id="rId6"/>
    <p:sldId id="955" r:id="rId7"/>
    <p:sldId id="956" r:id="rId8"/>
    <p:sldId id="957" r:id="rId9"/>
    <p:sldId id="963" r:id="rId10"/>
    <p:sldId id="964" r:id="rId11"/>
    <p:sldId id="965" r:id="rId12"/>
    <p:sldId id="966" r:id="rId13"/>
    <p:sldId id="967" r:id="rId14"/>
    <p:sldId id="971" r:id="rId15"/>
    <p:sldId id="972" r:id="rId16"/>
    <p:sldId id="973" r:id="rId17"/>
    <p:sldId id="960" r:id="rId18"/>
    <p:sldId id="968" r:id="rId19"/>
    <p:sldId id="969" r:id="rId2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52">
          <p15:clr>
            <a:srgbClr val="A4A3A4"/>
          </p15:clr>
        </p15:guide>
        <p15:guide id="4" pos="73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571"/>
    <a:srgbClr val="002060"/>
    <a:srgbClr val="000000"/>
    <a:srgbClr val="EBFFEB"/>
    <a:srgbClr val="FBF9CF"/>
    <a:srgbClr val="CCFFCC"/>
    <a:srgbClr val="FF66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 autoAdjust="0"/>
    <p:restoredTop sz="88968" autoAdjust="0"/>
  </p:normalViewPr>
  <p:slideViewPr>
    <p:cSldViewPr snapToGrid="0" snapToObjects="1" showGuides="1">
      <p:cViewPr varScale="1">
        <p:scale>
          <a:sx n="69" d="100"/>
          <a:sy n="69" d="100"/>
        </p:scale>
        <p:origin x="724" y="32"/>
      </p:cViewPr>
      <p:guideLst>
        <p:guide orient="horz" pos="2160"/>
        <p:guide pos="3840"/>
        <p:guide orient="horz" pos="352"/>
        <p:guide pos="73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BA32E-4386-41E7-ACBF-000236EAF304}" type="datetimeFigureOut">
              <a:rPr lang="es-ES" smtClean="0"/>
              <a:t>19/09/2025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3A612B-F25D-4682-989A-754767804B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4607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A612B-F25D-4682-989A-754767804B2D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56897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A2E6AB-14EA-7A33-F470-30D3ADA54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804DB1C-0880-129D-5CFA-3F521C2C47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853224A-F803-E0C8-8072-B6EC37027C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CF18599-DB50-1F5F-C296-7E5D7B9DF2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A612B-F25D-4682-989A-754767804B2D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93229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677B9-6D94-DBEF-87AF-74A14DE7A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AED94B8F-6B1A-F88B-FF80-A6534925FB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8E82DE1-0E72-4A69-5BF3-5FE49D4D06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CAF18C9-4032-6174-2014-81D336D84C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A612B-F25D-4682-989A-754767804B2D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3671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C0D483-52FE-BCE7-C373-B8ADF86C1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B7118BE0-BFBE-99B8-0643-EA4FC7B328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3A890A6-D454-AE6E-A7C9-B22C9CE888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FC63DBF-717F-AA3C-A325-3F90334F7A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A612B-F25D-4682-989A-754767804B2D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47119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45BDC-D152-DD70-15BB-0C510035C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9CE22BF-58CD-3643-9D70-AFFB2B9ABA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8E6A4D9-A0C5-5C49-7296-287CCA8F49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221D30E-B474-BA68-BB36-B501A7E77D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A612B-F25D-4682-989A-754767804B2D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76720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A612B-F25D-4682-989A-754767804B2D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04111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2C9DA-B8BB-BBD2-9E92-2512DC11A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09377AE-8C80-13BA-290E-8D43F783A2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84C62F8E-43D5-0576-E613-FA786182C4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6296539-C1A2-7641-53AF-AAC371C05A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A612B-F25D-4682-989A-754767804B2D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06496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9E113B-1996-8B42-F45B-16A8E58D19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695C1F6-937D-3D81-D1C7-6EE39E1F02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E1C5302-2608-6C75-7F26-E3BF6E2B3F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35445E0-E350-0879-67DA-08CC35637B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A612B-F25D-4682-989A-754767804B2D}" type="slidenum">
              <a:rPr lang="es-ES" smtClean="0"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10264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A612B-F25D-4682-989A-754767804B2D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5880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A612B-F25D-4682-989A-754767804B2D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1428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A612B-F25D-4682-989A-754767804B2D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207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A612B-F25D-4682-989A-754767804B2D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89293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6AB082-AF18-0834-D2C2-2712D81F4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2D9416B5-0928-23BD-187B-99E18D37C4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D1ACF277-C547-2843-B4D1-5057F1FA60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D3A5ED3-8334-8A0E-1CBB-062A6054C8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A612B-F25D-4682-989A-754767804B2D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74467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2FC5D-0378-121A-DA73-2E18EA68D6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EA38F87-E7D8-30D5-7914-54384CC406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ACDEC15-400B-DE1D-36B9-FDA2FB800C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601CB3A-1C78-89E1-1EE7-0C6525A7C3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A612B-F25D-4682-989A-754767804B2D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31200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7F8DC-8274-2035-9824-D27A73750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B730B7F-47A6-EB78-ADFD-33002DED9B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B7AC9367-B037-E561-5E20-D8483BD649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C4D3BAA-B334-E218-9789-D5C3ACC33D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A612B-F25D-4682-989A-754767804B2D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00795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56D97-7A46-CEF1-4790-060BFAB28F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4794C42-B139-BDFD-3ADE-12427F6C28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0205014-CBDD-D0D8-0F94-C266C144E9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2B761C4-7035-A243-04AF-8549902B2C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3A612B-F25D-4682-989A-754767804B2D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0746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C37AE8-B411-4B79-ADBD-F4089F6B2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688" y="536575"/>
            <a:ext cx="11417297" cy="1325033"/>
          </a:xfrm>
        </p:spPr>
        <p:txBody>
          <a:bodyPr/>
          <a:lstStyle>
            <a:lvl1pPr>
              <a:defRPr>
                <a:solidFill>
                  <a:srgbClr val="00457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490138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 - 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FB1F978B-DD4C-455E-9191-5100EDFCE1FF}"/>
              </a:ext>
            </a:extLst>
          </p:cNvPr>
          <p:cNvSpPr/>
          <p:nvPr userDrawn="1"/>
        </p:nvSpPr>
        <p:spPr bwMode="auto">
          <a:xfrm>
            <a:off x="0" y="0"/>
            <a:ext cx="12191999" cy="685800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91440" rIns="91440" bIns="9144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err="1">
              <a:solidFill>
                <a:schemeClr val="bg2"/>
              </a:solidFill>
              <a:effectLst/>
              <a:latin typeface="Verdana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pic>
        <p:nvPicPr>
          <p:cNvPr id="6" name="Picture 5" descr="Naturgy_RGB_Principal_Negativa-02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360" y="534989"/>
            <a:ext cx="3067685" cy="78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408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illa - 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6099085" y="536575"/>
            <a:ext cx="5551048" cy="5770563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121920" rIns="121920" bIns="1219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67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Verdana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5D607F-737B-418A-9B48-0C49F791E3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160459" y="2722329"/>
            <a:ext cx="1382400" cy="1118400"/>
          </a:xfrm>
          <a:prstGeom prst="rect">
            <a:avLst/>
          </a:prstGeom>
        </p:spPr>
        <p:txBody>
          <a:bodyPr anchor="ctr"/>
          <a:lstStyle>
            <a:lvl1pPr>
              <a:defRPr lang="es-ES" sz="8000" b="0" kern="1200" smtClean="0">
                <a:solidFill>
                  <a:schemeClr val="bg1"/>
                </a:solidFill>
                <a:latin typeface="Arial"/>
                <a:ea typeface="Arial" charset="0"/>
                <a:cs typeface="Arial"/>
              </a:defRPr>
            </a:lvl1pPr>
            <a:lvl2pPr>
              <a:defRPr lang="es-ES" kern="1200" smtClean="0"/>
            </a:lvl2pPr>
            <a:lvl3pPr>
              <a:defRPr lang="es-ES" kern="1200" smtClean="0"/>
            </a:lvl3pPr>
            <a:lvl4pPr>
              <a:defRPr lang="es-ES" kern="1200" smtClean="0"/>
            </a:lvl4pPr>
            <a:lvl5pPr>
              <a:defRPr lang="es-ES" kern="1200"/>
            </a:lvl5pPr>
          </a:lstStyle>
          <a:p>
            <a:pPr lvl="0">
              <a:spcBef>
                <a:spcPts val="0"/>
              </a:spcBef>
            </a:pPr>
            <a:r>
              <a:rPr lang="es-ES" dirty="0" err="1"/>
              <a:t>Nº</a:t>
            </a:r>
            <a:endParaRPr lang="es-ES" dirty="0"/>
          </a:p>
        </p:txBody>
      </p:sp>
      <p:sp>
        <p:nvSpPr>
          <p:cNvPr id="11" name="Marcador de texto 9">
            <a:extLst>
              <a:ext uri="{FF2B5EF4-FFF2-40B4-BE49-F238E27FC236}">
                <a16:creationId xmlns:a16="http://schemas.microsoft.com/office/drawing/2014/main" id="{6E14ADB7-8359-4329-AC64-494B2E2B86B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3417" y="2930624"/>
            <a:ext cx="3643465" cy="1143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ts val="0"/>
              </a:spcBef>
              <a:spcAft>
                <a:spcPct val="0"/>
              </a:spcAft>
              <a:defRPr lang="es-ES" sz="3200" b="0" kern="1200" spc="-27" dirty="0" smtClean="0">
                <a:solidFill>
                  <a:srgbClr val="004571"/>
                </a:solidFill>
                <a:latin typeface="Arial"/>
                <a:ea typeface="Arial" charset="0"/>
                <a:cs typeface="Arial"/>
              </a:defRPr>
            </a:lvl1pPr>
            <a:lvl2pPr algn="l" rtl="0" eaLnBrk="1" fontAlgn="base" hangingPunct="1">
              <a:spcBef>
                <a:spcPts val="0"/>
              </a:spcBef>
              <a:spcAft>
                <a:spcPct val="0"/>
              </a:spcAft>
              <a:defRPr lang="es-ES" sz="3200" b="0" kern="1200" spc="-27" dirty="0" smtClean="0">
                <a:solidFill>
                  <a:schemeClr val="tx1"/>
                </a:solidFill>
                <a:latin typeface="Arial"/>
                <a:ea typeface="Arial" charset="0"/>
                <a:cs typeface="Arial"/>
              </a:defRPr>
            </a:lvl2pPr>
            <a:lvl3pPr algn="l" rtl="0" eaLnBrk="1" fontAlgn="base" hangingPunct="1">
              <a:spcBef>
                <a:spcPts val="0"/>
              </a:spcBef>
              <a:spcAft>
                <a:spcPct val="0"/>
              </a:spcAft>
              <a:defRPr lang="es-ES" sz="3200" b="0" kern="1200" spc="-27" dirty="0" smtClean="0">
                <a:solidFill>
                  <a:schemeClr val="tx1"/>
                </a:solidFill>
                <a:latin typeface="Arial"/>
                <a:ea typeface="Arial" charset="0"/>
                <a:cs typeface="Arial"/>
              </a:defRPr>
            </a:lvl3pPr>
            <a:lvl4pPr algn="l" rtl="0" eaLnBrk="1" fontAlgn="base" hangingPunct="1">
              <a:spcBef>
                <a:spcPts val="0"/>
              </a:spcBef>
              <a:spcAft>
                <a:spcPct val="0"/>
              </a:spcAft>
              <a:defRPr lang="es-ES" sz="3200" b="0" kern="1200" spc="-27" dirty="0" smtClean="0">
                <a:solidFill>
                  <a:schemeClr val="tx1"/>
                </a:solidFill>
                <a:latin typeface="Arial"/>
                <a:ea typeface="Arial" charset="0"/>
                <a:cs typeface="Arial"/>
              </a:defRPr>
            </a:lvl4pPr>
            <a:lvl5pPr algn="l" rtl="0" eaLnBrk="1" fontAlgn="base" hangingPunct="1">
              <a:spcBef>
                <a:spcPts val="0"/>
              </a:spcBef>
              <a:spcAft>
                <a:spcPct val="0"/>
              </a:spcAft>
              <a:defRPr lang="es-ES" sz="3200" b="0" kern="1200" spc="-27" dirty="0">
                <a:solidFill>
                  <a:schemeClr val="tx1"/>
                </a:solidFill>
                <a:latin typeface="Arial"/>
                <a:ea typeface="Arial" charset="0"/>
                <a:cs typeface="Arial"/>
              </a:defRPr>
            </a:lvl5pPr>
          </a:lstStyle>
          <a:p>
            <a:pPr lvl="0"/>
            <a:r>
              <a:rPr lang="es-ES" dirty="0"/>
              <a:t>Text</a:t>
            </a:r>
          </a:p>
        </p:txBody>
      </p:sp>
      <p:pic>
        <p:nvPicPr>
          <p:cNvPr id="6" name="Picture 5" descr="Naturgy_RGB_Principal_Positiva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319" y="565468"/>
            <a:ext cx="2168555" cy="552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15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- subtítulo - 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arcador de contenido 11">
            <a:extLst>
              <a:ext uri="{FF2B5EF4-FFF2-40B4-BE49-F238E27FC236}">
                <a16:creationId xmlns:a16="http://schemas.microsoft.com/office/drawing/2014/main" id="{1F1640CF-0B91-4766-8623-E4ECBD9406F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4557" y="1845733"/>
            <a:ext cx="11425767" cy="3877733"/>
          </a:xfrm>
          <a:prstGeom prst="rect">
            <a:avLst/>
          </a:prstGeom>
        </p:spPr>
        <p:txBody>
          <a:bodyPr/>
          <a:lstStyle>
            <a:lvl1pPr marL="355591" indent="-35559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 b="0">
                <a:solidFill>
                  <a:srgbClr val="004571"/>
                </a:solidFill>
                <a:latin typeface="+mn-lt"/>
              </a:defRPr>
            </a:lvl1pPr>
            <a:lvl2pPr marL="721766" indent="-366175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 b="0">
                <a:solidFill>
                  <a:srgbClr val="004571"/>
                </a:solidFill>
                <a:latin typeface="+mn-lt"/>
              </a:defRPr>
            </a:lvl2pPr>
            <a:lvl3pPr marL="1077357" indent="-35559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 b="0">
                <a:solidFill>
                  <a:srgbClr val="004571"/>
                </a:solidFill>
                <a:latin typeface="+mn-lt"/>
              </a:defRPr>
            </a:lvl3pPr>
            <a:lvl4pPr marL="1432948" indent="-35559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 b="0">
                <a:solidFill>
                  <a:srgbClr val="004571"/>
                </a:solidFill>
                <a:latin typeface="+mn-lt"/>
              </a:defRPr>
            </a:lvl4pPr>
            <a:lvl5pPr marL="1788539" indent="-35559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 b="0">
                <a:solidFill>
                  <a:srgbClr val="004571"/>
                </a:solidFill>
                <a:latin typeface="+mn-lt"/>
              </a:defRPr>
            </a:lvl5pPr>
          </a:lstStyle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 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FA26B56F-AE74-43C3-A7CA-651B6126D8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4557" y="569274"/>
            <a:ext cx="6129444" cy="595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0"/>
              </a:spcBef>
              <a:defRPr lang="es-ES" sz="2400" kern="0" dirty="0">
                <a:solidFill>
                  <a:srgbClr val="004571"/>
                </a:solidFill>
                <a:latin typeface="Arial"/>
                <a:ea typeface="Arial" charset="0"/>
                <a:cs typeface="Arial"/>
              </a:defRPr>
            </a:lvl1pPr>
          </a:lstStyle>
          <a:p>
            <a:pPr>
              <a:spcBef>
                <a:spcPts val="0"/>
              </a:spcBef>
            </a:pPr>
            <a:r>
              <a:rPr lang="en-US" sz="2400" kern="0" dirty="0" err="1">
                <a:solidFill>
                  <a:srgbClr val="155284"/>
                </a:solidFill>
                <a:latin typeface="Arial"/>
                <a:ea typeface="Arial" charset="0"/>
                <a:cs typeface="Arial"/>
              </a:rPr>
              <a:t>Título</a:t>
            </a:r>
            <a:r>
              <a:rPr lang="en-US" sz="2400" kern="0" dirty="0">
                <a:solidFill>
                  <a:srgbClr val="155284"/>
                </a:solidFill>
                <a:latin typeface="Arial"/>
                <a:ea typeface="Arial" charset="0"/>
                <a:cs typeface="Arial"/>
              </a:rPr>
              <a:t> de </a:t>
            </a:r>
            <a:r>
              <a:rPr lang="en-US" sz="2400" kern="0" dirty="0" err="1">
                <a:solidFill>
                  <a:srgbClr val="155284"/>
                </a:solidFill>
                <a:latin typeface="Arial"/>
                <a:ea typeface="Arial" charset="0"/>
                <a:cs typeface="Arial"/>
              </a:rPr>
              <a:t>Presentación</a:t>
            </a:r>
            <a:r>
              <a:rPr lang="en-US" sz="2400" kern="0" dirty="0">
                <a:solidFill>
                  <a:srgbClr val="155284"/>
                </a:solidFill>
                <a:latin typeface="Arial"/>
                <a:ea typeface="Arial" charset="0"/>
                <a:cs typeface="Arial"/>
              </a:rPr>
              <a:t>. Arial Bold 24</a:t>
            </a:r>
            <a:endParaRPr lang="en-US" sz="2400" kern="0" dirty="0">
              <a:solidFill>
                <a:srgbClr val="155284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Marcador de texto 2">
            <a:extLst>
              <a:ext uri="{FF2B5EF4-FFF2-40B4-BE49-F238E27FC236}">
                <a16:creationId xmlns:a16="http://schemas.microsoft.com/office/drawing/2014/main" id="{1083910C-90C5-4776-B4C5-DDF17004A77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74557" y="1043023"/>
            <a:ext cx="3406563" cy="430887"/>
          </a:xfrm>
          <a:prstGeom prst="rect">
            <a:avLst/>
          </a:prstGeom>
        </p:spPr>
        <p:txBody>
          <a:bodyPr wrap="square">
            <a:noAutofit/>
          </a:bodyPr>
          <a:lstStyle>
            <a:lvl1pPr marL="0" marR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s-ES" sz="2000" b="0" kern="1200" smtClean="0">
                <a:solidFill>
                  <a:srgbClr val="00457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000" dirty="0" err="1">
                <a:solidFill>
                  <a:srgbClr val="155284"/>
                </a:solidFill>
                <a:latin typeface="Arial" charset="0"/>
                <a:ea typeface="Arial" charset="0"/>
                <a:cs typeface="Arial" charset="0"/>
              </a:rPr>
              <a:t>Subtítulo</a:t>
            </a:r>
            <a:r>
              <a:rPr lang="en-US" sz="2000" dirty="0">
                <a:solidFill>
                  <a:srgbClr val="155284"/>
                </a:solidFill>
                <a:latin typeface="Arial" charset="0"/>
                <a:ea typeface="Arial" charset="0"/>
                <a:cs typeface="Arial" charset="0"/>
              </a:rPr>
              <a:t>. Arial Regular 20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22E33AE-CE7D-483B-985C-1C5303DFB504}"/>
              </a:ext>
            </a:extLst>
          </p:cNvPr>
          <p:cNvSpPr txBox="1"/>
          <p:nvPr userDrawn="1"/>
        </p:nvSpPr>
        <p:spPr>
          <a:xfrm>
            <a:off x="383117" y="6512993"/>
            <a:ext cx="432000" cy="129600"/>
          </a:xfrm>
          <a:prstGeom prst="rect">
            <a:avLst/>
          </a:prstGeom>
          <a:noFill/>
        </p:spPr>
        <p:txBody>
          <a:bodyPr vert="horz" wrap="none" lIns="0" tIns="0" rIns="0" bIns="0" rtlCol="0" anchor="ctr"/>
          <a:lstStyle>
            <a:defPPr>
              <a:defRPr lang="es-ES"/>
            </a:defPPr>
            <a:lvl1pPr>
              <a:defRPr sz="800" b="1">
                <a:solidFill>
                  <a:srgbClr val="000000"/>
                </a:solidFill>
              </a:defRPr>
            </a:lvl1pPr>
          </a:lstStyle>
          <a:p>
            <a:pPr lvl="0"/>
            <a:fld id="{5C400F64-36F9-4816-BB20-163C389136A8}" type="slidenum">
              <a:rPr lang="es-ES" smtClean="0">
                <a:solidFill>
                  <a:schemeClr val="tx1"/>
                </a:solidFill>
              </a:rPr>
              <a:t>‹Nº›</a:t>
            </a:fld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9" name="Picture 8" descr="Naturgy_RGB_Principal_Positiva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4170" y="565468"/>
            <a:ext cx="2168555" cy="552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316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izda - bloque naranja derecha - 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">
            <a:extLst>
              <a:ext uri="{FF2B5EF4-FFF2-40B4-BE49-F238E27FC236}">
                <a16:creationId xmlns:a16="http://schemas.microsoft.com/office/drawing/2014/main" id="{8A29B306-404F-43C3-A051-36661D8E23DB}"/>
              </a:ext>
            </a:extLst>
          </p:cNvPr>
          <p:cNvSpPr/>
          <p:nvPr userDrawn="1"/>
        </p:nvSpPr>
        <p:spPr bwMode="auto">
          <a:xfrm>
            <a:off x="6609397" y="1947333"/>
            <a:ext cx="5064445" cy="3695700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121920" rIns="121920" bIns="1219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endParaRPr lang="en-US" sz="3733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Marcador de texto 12">
            <a:extLst>
              <a:ext uri="{FF2B5EF4-FFF2-40B4-BE49-F238E27FC236}">
                <a16:creationId xmlns:a16="http://schemas.microsoft.com/office/drawing/2014/main" id="{0E8CB84B-77E3-4374-B0B9-0ED9E7A131B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784655" y="1949448"/>
            <a:ext cx="4685985" cy="1845733"/>
          </a:xfrm>
          <a:prstGeom prst="rect">
            <a:avLst/>
          </a:prstGeom>
        </p:spPr>
        <p:txBody>
          <a:bodyPr/>
          <a:lstStyle>
            <a:lvl1pPr>
              <a:defRPr lang="es-ES" sz="3733" b="1" kern="1200" dirty="0" smtClean="0">
                <a:solidFill>
                  <a:schemeClr val="bg1"/>
                </a:solidFill>
                <a:latin typeface="Arial"/>
                <a:ea typeface="Arial" charset="0"/>
                <a:cs typeface="Arial"/>
              </a:defRPr>
            </a:lvl1pPr>
            <a:lvl2pPr>
              <a:defRPr lang="es-ES" sz="3733" b="1" kern="1200" dirty="0" smtClean="0">
                <a:solidFill>
                  <a:schemeClr val="bg1"/>
                </a:solidFill>
                <a:latin typeface="Arial"/>
                <a:ea typeface="Arial" charset="0"/>
                <a:cs typeface="Arial"/>
              </a:defRPr>
            </a:lvl2pPr>
            <a:lvl3pPr>
              <a:defRPr lang="es-ES" sz="3733" b="1" kern="1200" dirty="0" smtClean="0">
                <a:solidFill>
                  <a:schemeClr val="bg1"/>
                </a:solidFill>
                <a:latin typeface="Arial"/>
                <a:ea typeface="Arial" charset="0"/>
                <a:cs typeface="Arial"/>
              </a:defRPr>
            </a:lvl3pPr>
            <a:lvl4pPr>
              <a:defRPr lang="es-ES" sz="3733" b="1" kern="1200" dirty="0" smtClean="0">
                <a:solidFill>
                  <a:schemeClr val="bg1"/>
                </a:solidFill>
                <a:latin typeface="Arial"/>
                <a:ea typeface="Arial" charset="0"/>
                <a:cs typeface="Arial"/>
              </a:defRPr>
            </a:lvl4pPr>
            <a:lvl5pPr>
              <a:defRPr lang="es-ES" sz="3733" b="1" kern="1200" dirty="0">
                <a:solidFill>
                  <a:schemeClr val="bg1"/>
                </a:solidFill>
                <a:latin typeface="Arial"/>
                <a:ea typeface="Arial" charset="0"/>
                <a:cs typeface="Arial"/>
              </a:defRPr>
            </a:lvl5pPr>
          </a:lstStyle>
          <a:p>
            <a:pPr lvl="0"/>
            <a:r>
              <a:rPr lang="es-ES" dirty="0"/>
              <a:t>Texto</a:t>
            </a:r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A815F973-3833-4043-A8B4-4AE2B530EEA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4557" y="1829187"/>
            <a:ext cx="5580803" cy="368176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None/>
              <a:defRPr>
                <a:solidFill>
                  <a:srgbClr val="004571"/>
                </a:solidFill>
                <a:latin typeface="+mn-lt"/>
              </a:defRPr>
            </a:lvl1pPr>
            <a:lvl2pPr marL="71965" indent="0">
              <a:lnSpc>
                <a:spcPct val="90000"/>
              </a:lnSpc>
              <a:spcBef>
                <a:spcPts val="800"/>
              </a:spcBef>
              <a:spcAft>
                <a:spcPts val="800"/>
              </a:spcAft>
              <a:buNone/>
              <a:defRPr>
                <a:solidFill>
                  <a:srgbClr val="004571"/>
                </a:solidFill>
                <a:latin typeface="+mn-lt"/>
              </a:defRPr>
            </a:lvl2pPr>
            <a:lvl3pPr marL="285742" indent="0">
              <a:lnSpc>
                <a:spcPct val="90000"/>
              </a:lnSpc>
              <a:spcBef>
                <a:spcPts val="800"/>
              </a:spcBef>
              <a:spcAft>
                <a:spcPts val="800"/>
              </a:spcAft>
              <a:buNone/>
              <a:defRPr>
                <a:solidFill>
                  <a:srgbClr val="004571"/>
                </a:solidFill>
                <a:latin typeface="+mn-lt"/>
              </a:defRPr>
            </a:lvl3pPr>
            <a:lvl4pPr marL="546086" indent="0">
              <a:lnSpc>
                <a:spcPct val="90000"/>
              </a:lnSpc>
              <a:spcBef>
                <a:spcPts val="800"/>
              </a:spcBef>
              <a:spcAft>
                <a:spcPts val="800"/>
              </a:spcAft>
              <a:buNone/>
              <a:defRPr>
                <a:solidFill>
                  <a:srgbClr val="004571"/>
                </a:solidFill>
                <a:latin typeface="+mn-lt"/>
              </a:defRPr>
            </a:lvl4pPr>
            <a:lvl5pPr marL="759864" indent="0">
              <a:lnSpc>
                <a:spcPct val="90000"/>
              </a:lnSpc>
              <a:spcBef>
                <a:spcPts val="800"/>
              </a:spcBef>
              <a:spcAft>
                <a:spcPts val="800"/>
              </a:spcAft>
              <a:buNone/>
              <a:defRPr>
                <a:solidFill>
                  <a:srgbClr val="004571"/>
                </a:solidFill>
                <a:latin typeface="+mn-lt"/>
              </a:defRPr>
            </a:lvl5pPr>
          </a:lstStyle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FA26B56F-AE74-43C3-A7CA-651B6126D8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4557" y="569274"/>
            <a:ext cx="6129444" cy="595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0"/>
              </a:spcBef>
              <a:defRPr lang="es-ES" sz="2400" kern="0" dirty="0">
                <a:solidFill>
                  <a:srgbClr val="004571"/>
                </a:solidFill>
                <a:latin typeface="Arial"/>
                <a:ea typeface="Arial" charset="0"/>
                <a:cs typeface="Arial"/>
              </a:defRPr>
            </a:lvl1pPr>
          </a:lstStyle>
          <a:p>
            <a:pPr>
              <a:spcBef>
                <a:spcPts val="0"/>
              </a:spcBef>
            </a:pPr>
            <a:r>
              <a:rPr lang="en-US" sz="2400" kern="0" dirty="0" err="1">
                <a:solidFill>
                  <a:srgbClr val="155284"/>
                </a:solidFill>
                <a:latin typeface="Arial"/>
                <a:ea typeface="Arial" charset="0"/>
                <a:cs typeface="Arial"/>
              </a:rPr>
              <a:t>Título</a:t>
            </a:r>
            <a:r>
              <a:rPr lang="en-US" sz="2400" kern="0" dirty="0">
                <a:solidFill>
                  <a:srgbClr val="155284"/>
                </a:solidFill>
                <a:latin typeface="Arial"/>
                <a:ea typeface="Arial" charset="0"/>
                <a:cs typeface="Arial"/>
              </a:rPr>
              <a:t> de </a:t>
            </a:r>
            <a:r>
              <a:rPr lang="en-US" sz="2400" kern="0" dirty="0" err="1">
                <a:solidFill>
                  <a:srgbClr val="155284"/>
                </a:solidFill>
                <a:latin typeface="Arial"/>
                <a:ea typeface="Arial" charset="0"/>
                <a:cs typeface="Arial"/>
              </a:rPr>
              <a:t>Presentación</a:t>
            </a:r>
            <a:r>
              <a:rPr lang="en-US" sz="2400" kern="0" dirty="0">
                <a:solidFill>
                  <a:srgbClr val="155284"/>
                </a:solidFill>
                <a:latin typeface="Arial"/>
                <a:ea typeface="Arial" charset="0"/>
                <a:cs typeface="Arial"/>
              </a:rPr>
              <a:t>. Arial Bold 24</a:t>
            </a:r>
            <a:endParaRPr lang="en-US" sz="2400" kern="0" dirty="0">
              <a:solidFill>
                <a:srgbClr val="155284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Marcador de texto 2">
            <a:extLst>
              <a:ext uri="{FF2B5EF4-FFF2-40B4-BE49-F238E27FC236}">
                <a16:creationId xmlns:a16="http://schemas.microsoft.com/office/drawing/2014/main" id="{1083910C-90C5-4776-B4C5-DDF17004A77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74557" y="1043023"/>
            <a:ext cx="3406563" cy="430887"/>
          </a:xfrm>
          <a:prstGeom prst="rect">
            <a:avLst/>
          </a:prstGeom>
        </p:spPr>
        <p:txBody>
          <a:bodyPr wrap="square">
            <a:noAutofit/>
          </a:bodyPr>
          <a:lstStyle>
            <a:lvl1pPr marL="0" marR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s-ES" sz="2000" b="0" kern="1200" smtClean="0">
                <a:solidFill>
                  <a:srgbClr val="00457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2000" dirty="0" err="1">
                <a:solidFill>
                  <a:srgbClr val="155284"/>
                </a:solidFill>
                <a:latin typeface="Arial" charset="0"/>
                <a:ea typeface="Arial" charset="0"/>
                <a:cs typeface="Arial" charset="0"/>
              </a:rPr>
              <a:t>Subtítulo</a:t>
            </a:r>
            <a:r>
              <a:rPr lang="en-US" sz="2000" dirty="0">
                <a:solidFill>
                  <a:srgbClr val="155284"/>
                </a:solidFill>
                <a:latin typeface="Arial" charset="0"/>
                <a:ea typeface="Arial" charset="0"/>
                <a:cs typeface="Arial" charset="0"/>
              </a:rPr>
              <a:t>. Arial Regular 20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46A8C43-0C40-47A2-9037-F57D4F181633}"/>
              </a:ext>
            </a:extLst>
          </p:cNvPr>
          <p:cNvSpPr txBox="1"/>
          <p:nvPr userDrawn="1"/>
        </p:nvSpPr>
        <p:spPr>
          <a:xfrm>
            <a:off x="383117" y="6512993"/>
            <a:ext cx="432000" cy="129600"/>
          </a:xfrm>
          <a:prstGeom prst="rect">
            <a:avLst/>
          </a:prstGeom>
          <a:noFill/>
        </p:spPr>
        <p:txBody>
          <a:bodyPr vert="horz" wrap="none" lIns="0" tIns="0" rIns="0" bIns="0" rtlCol="0" anchor="ctr"/>
          <a:lstStyle>
            <a:defPPr>
              <a:defRPr lang="es-ES"/>
            </a:defPPr>
            <a:lvl1pPr>
              <a:defRPr sz="800" b="1">
                <a:solidFill>
                  <a:srgbClr val="000000"/>
                </a:solidFill>
              </a:defRPr>
            </a:lvl1pPr>
          </a:lstStyle>
          <a:p>
            <a:pPr lvl="0"/>
            <a:fld id="{5C400F64-36F9-4816-BB20-163C389136A8}" type="slidenum">
              <a:rPr lang="es-ES" smtClean="0">
                <a:solidFill>
                  <a:schemeClr val="tx1"/>
                </a:solidFill>
              </a:rPr>
              <a:t>‹Nº›</a:t>
            </a:fld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12" name="Picture 11" descr="Naturgy_RGB_Principal_Positiva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4170" y="565468"/>
            <a:ext cx="2168555" cy="552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981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2B76634-1EA4-4580-AFB0-9D30C3DC69C4}"/>
              </a:ext>
            </a:extLst>
          </p:cNvPr>
          <p:cNvSpPr txBox="1"/>
          <p:nvPr userDrawn="1"/>
        </p:nvSpPr>
        <p:spPr>
          <a:xfrm>
            <a:off x="383117" y="6512993"/>
            <a:ext cx="432000" cy="129600"/>
          </a:xfrm>
          <a:prstGeom prst="rect">
            <a:avLst/>
          </a:prstGeom>
          <a:noFill/>
        </p:spPr>
        <p:txBody>
          <a:bodyPr vert="horz" wrap="none" lIns="0" tIns="0" rIns="0" bIns="0" rtlCol="0" anchor="ctr"/>
          <a:lstStyle>
            <a:defPPr>
              <a:defRPr lang="es-ES"/>
            </a:defPPr>
            <a:lvl1pPr>
              <a:defRPr sz="800" b="1">
                <a:solidFill>
                  <a:srgbClr val="000000"/>
                </a:solidFill>
              </a:defRPr>
            </a:lvl1pPr>
          </a:lstStyle>
          <a:p>
            <a:pPr lvl="0"/>
            <a:fld id="{5C400F64-36F9-4816-BB20-163C389136A8}" type="slidenum">
              <a:rPr lang="es-ES" smtClean="0">
                <a:solidFill>
                  <a:schemeClr val="tx1"/>
                </a:solidFill>
              </a:rPr>
              <a:t>‹Nº›</a:t>
            </a:fld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6" name="Picture 5" descr="Naturgy_RGB_Principal_Positiva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4170" y="565468"/>
            <a:ext cx="2168555" cy="552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609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raportada - 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1" y="0"/>
            <a:ext cx="12191999" cy="685800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121920" rIns="121920" bIns="1219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67" b="0" i="0" u="none" strike="noStrike" cap="none" normalizeH="0" baseline="0" dirty="0" err="1">
              <a:solidFill>
                <a:schemeClr val="bg2"/>
              </a:solidFill>
              <a:effectLst/>
              <a:latin typeface="Verdana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4869421" y="3161402"/>
            <a:ext cx="5040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sz="1000" b="0" i="0" u="none" strike="noStrike" baseline="0" dirty="0">
                <a:solidFill>
                  <a:schemeClr val="bg1"/>
                </a:solidFill>
                <a:latin typeface="+mn-lt"/>
              </a:rPr>
              <a:t>Esta presentación es propiedad de </a:t>
            </a:r>
            <a:r>
              <a:rPr lang="es-ES" sz="1000" b="0" i="0" u="none" strike="noStrike" baseline="0" dirty="0" err="1">
                <a:solidFill>
                  <a:schemeClr val="bg1"/>
                </a:solidFill>
                <a:latin typeface="+mn-lt"/>
              </a:rPr>
              <a:t>Naturgy</a:t>
            </a:r>
            <a:r>
              <a:rPr lang="es-ES" sz="1000" b="0" i="0" u="none" strike="noStrike" baseline="0" dirty="0">
                <a:solidFill>
                  <a:schemeClr val="bg1"/>
                </a:solidFill>
                <a:latin typeface="+mn-lt"/>
              </a:rPr>
              <a:t> Energy </a:t>
            </a:r>
            <a:r>
              <a:rPr lang="es-ES" sz="1000" b="0" i="0" u="none" strike="noStrike" baseline="0" dirty="0" err="1">
                <a:solidFill>
                  <a:schemeClr val="bg1"/>
                </a:solidFill>
                <a:latin typeface="+mn-lt"/>
              </a:rPr>
              <a:t>Group</a:t>
            </a:r>
            <a:r>
              <a:rPr lang="es-ES" sz="1000" b="0" i="0" u="none" strike="noStrike" baseline="0" dirty="0">
                <a:solidFill>
                  <a:schemeClr val="bg1"/>
                </a:solidFill>
                <a:latin typeface="+mn-lt"/>
              </a:rPr>
              <a:t>, S.A. Tanto su contenido como su diseño están destinados al uso exclusivo de su personal.</a:t>
            </a:r>
          </a:p>
          <a:p>
            <a:pPr algn="l"/>
            <a:endParaRPr lang="es-ES" sz="1000" b="0" i="0" u="none" strike="noStrike" baseline="0" dirty="0">
              <a:solidFill>
                <a:schemeClr val="bg1"/>
              </a:solidFill>
              <a:latin typeface="+mn-lt"/>
            </a:endParaRPr>
          </a:p>
          <a:p>
            <a:pPr algn="l"/>
            <a:r>
              <a:rPr lang="en-US" sz="1000" b="0" i="0" u="none" strike="noStrike" baseline="0" dirty="0">
                <a:solidFill>
                  <a:schemeClr val="bg1"/>
                </a:solidFill>
                <a:latin typeface="+mn-lt"/>
              </a:rPr>
              <a:t>©Copyright Naturgy Energy Group, S.A</a:t>
            </a:r>
            <a:endParaRPr lang="es-ES" sz="1000" dirty="0">
              <a:solidFill>
                <a:schemeClr val="bg1"/>
              </a:solidFill>
              <a:latin typeface="+mn-lt"/>
              <a:cs typeface="Arial"/>
            </a:endParaRPr>
          </a:p>
        </p:txBody>
      </p:sp>
      <p:sp>
        <p:nvSpPr>
          <p:cNvPr id="6" name="Inhaltsplatzhalter 4"/>
          <p:cNvSpPr txBox="1">
            <a:spLocks/>
          </p:cNvSpPr>
          <p:nvPr userDrawn="1"/>
        </p:nvSpPr>
        <p:spPr>
          <a:xfrm>
            <a:off x="4840152" y="2293908"/>
            <a:ext cx="5926973" cy="445000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ts val="1000"/>
              </a:spcBef>
              <a:spcAft>
                <a:spcPct val="0"/>
              </a:spcAft>
              <a:defRPr sz="1200" b="1" spc="-20">
                <a:solidFill>
                  <a:srgbClr val="000000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173038" indent="-119063" algn="l" rtl="0" eaLnBrk="1" fontAlgn="base" hangingPunct="1">
              <a:spcBef>
                <a:spcPts val="300"/>
              </a:spcBef>
              <a:spcAft>
                <a:spcPct val="0"/>
              </a:spcAft>
              <a:buFont typeface="Arial"/>
              <a:buChar char="•"/>
              <a:tabLst/>
              <a:defRPr sz="1200" b="0" spc="-20">
                <a:solidFill>
                  <a:srgbClr val="000000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368300" indent="-153988" algn="l" rtl="0" eaLnBrk="1" fontAlgn="base" hangingPunct="1">
              <a:spcBef>
                <a:spcPts val="0"/>
              </a:spcBef>
              <a:spcAft>
                <a:spcPct val="0"/>
              </a:spcAft>
              <a:buChar char="–"/>
              <a:defRPr sz="1200" b="0" spc="-20">
                <a:solidFill>
                  <a:srgbClr val="000000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533400" indent="-123825" algn="l" rtl="0" eaLnBrk="1" fontAlgn="base" hangingPunct="1">
              <a:spcBef>
                <a:spcPts val="0"/>
              </a:spcBef>
              <a:spcAft>
                <a:spcPct val="0"/>
              </a:spcAft>
              <a:buFont typeface="Arial"/>
              <a:buChar char="•"/>
              <a:defRPr sz="1200" b="0" spc="-20">
                <a:solidFill>
                  <a:srgbClr val="000000"/>
                </a:solidFill>
                <a:latin typeface="Verdana" charset="0"/>
                <a:ea typeface="Verdana" charset="0"/>
                <a:cs typeface="Verdana" charset="0"/>
              </a:defRPr>
            </a:lvl4pPr>
            <a:lvl5pPr marL="730250" indent="-160338" algn="l" rtl="0" eaLnBrk="1" fontAlgn="base" hangingPunct="1">
              <a:spcBef>
                <a:spcPts val="0"/>
              </a:spcBef>
              <a:spcAft>
                <a:spcPct val="0"/>
              </a:spcAft>
              <a:buChar char="–"/>
              <a:defRPr sz="1200" b="0" spc="-20">
                <a:solidFill>
                  <a:srgbClr val="000000"/>
                </a:solidFill>
                <a:latin typeface="Verdana" charset="0"/>
                <a:ea typeface="Verdana" charset="0"/>
                <a:cs typeface="Verdana" charset="0"/>
              </a:defRPr>
            </a:lvl5pPr>
            <a:lvl6pPr marL="18303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2875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27447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201988" indent="-230188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000" kern="0" dirty="0">
                <a:solidFill>
                  <a:srgbClr val="FFFFFF"/>
                </a:solidFill>
                <a:latin typeface="Arial"/>
                <a:ea typeface="Arial" charset="0"/>
                <a:cs typeface="Arial"/>
              </a:rPr>
              <a:t>Gracias</a:t>
            </a:r>
            <a:endParaRPr lang="en-US" sz="2000" kern="0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2" name="Picture 1" descr="butterfly_Mesa de trabajo 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98" y="563421"/>
            <a:ext cx="3749631" cy="358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876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- subtítulo - 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arcador de contenido 11">
            <a:extLst>
              <a:ext uri="{FF2B5EF4-FFF2-40B4-BE49-F238E27FC236}">
                <a16:creationId xmlns:a16="http://schemas.microsoft.com/office/drawing/2014/main" id="{1F1640CF-0B91-4766-8623-E4ECBD9406F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34237" y="1700214"/>
            <a:ext cx="11374647" cy="4465637"/>
          </a:xfrm>
          <a:prstGeom prst="rect">
            <a:avLst/>
          </a:prstGeom>
        </p:spPr>
        <p:txBody>
          <a:bodyPr/>
          <a:lstStyle>
            <a:lvl1pPr marL="355591" indent="-35559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 b="1" i="0" baseline="0">
                <a:solidFill>
                  <a:srgbClr val="00457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marL="721766" indent="-366175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 b="0" i="0" baseline="0">
                <a:solidFill>
                  <a:srgbClr val="004571"/>
                </a:solidFill>
                <a:latin typeface="FS Emeric Light" charset="0"/>
                <a:ea typeface="FS Emeric Light" charset="0"/>
                <a:cs typeface="FS Emeric Light" charset="0"/>
              </a:defRPr>
            </a:lvl2pPr>
            <a:lvl3pPr marL="1077357" indent="-35559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 b="0" i="0" baseline="0">
                <a:solidFill>
                  <a:srgbClr val="004571"/>
                </a:solidFill>
                <a:latin typeface="FS Emeric Light" charset="0"/>
                <a:ea typeface="FS Emeric Light" charset="0"/>
                <a:cs typeface="FS Emeric Light" charset="0"/>
              </a:defRPr>
            </a:lvl3pPr>
            <a:lvl4pPr marL="1432948" indent="-35559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 b="0" i="0" baseline="0">
                <a:solidFill>
                  <a:srgbClr val="004571"/>
                </a:solidFill>
                <a:latin typeface="FS Emeric Light" charset="0"/>
                <a:ea typeface="FS Emeric Light" charset="0"/>
                <a:cs typeface="FS Emeric Light" charset="0"/>
              </a:defRPr>
            </a:lvl4pPr>
            <a:lvl5pPr marL="1788539" indent="-355591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tx1"/>
              </a:buClr>
              <a:buFont typeface="Verdana" panose="020B0604030504040204" pitchFamily="34" charset="0"/>
              <a:buChar char="–"/>
              <a:defRPr b="0" i="0" baseline="0">
                <a:solidFill>
                  <a:srgbClr val="004571"/>
                </a:solidFill>
                <a:latin typeface="FS Emeric Light" charset="0"/>
                <a:ea typeface="FS Emeric Light" charset="0"/>
                <a:cs typeface="FS Emeric Light" charset="0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3C98BFA-3BB8-49D7-AD75-CB18DCD82953}"/>
              </a:ext>
            </a:extLst>
          </p:cNvPr>
          <p:cNvSpPr txBox="1"/>
          <p:nvPr userDrawn="1"/>
        </p:nvSpPr>
        <p:spPr>
          <a:xfrm>
            <a:off x="383117" y="6512993"/>
            <a:ext cx="432000" cy="129600"/>
          </a:xfrm>
          <a:prstGeom prst="rect">
            <a:avLst/>
          </a:prstGeom>
          <a:noFill/>
        </p:spPr>
        <p:txBody>
          <a:bodyPr vert="horz" wrap="none" lIns="0" tIns="0" rIns="0" bIns="0" rtlCol="0" anchor="ctr"/>
          <a:lstStyle>
            <a:defPPr>
              <a:defRPr lang="es-ES"/>
            </a:defPPr>
            <a:lvl1pPr>
              <a:defRPr sz="800" b="1">
                <a:solidFill>
                  <a:srgbClr val="000000"/>
                </a:solidFill>
              </a:defRPr>
            </a:lvl1pPr>
          </a:lstStyle>
          <a:p>
            <a:pPr lvl="0"/>
            <a:fld id="{5C400F64-36F9-4816-BB20-163C389136A8}" type="slidenum">
              <a:rPr lang="es-ES" sz="800" b="1" i="0" baseline="0" smtClean="0">
                <a:solidFill>
                  <a:srgbClr val="004571"/>
                </a:solidFill>
                <a:latin typeface="FS Emeric SemiBold" charset="0"/>
                <a:ea typeface="FS Emeric SemiBold" charset="0"/>
                <a:cs typeface="FS Emeric SemiBold" charset="0"/>
              </a:rPr>
              <a:t>‹Nº›</a:t>
            </a:fld>
            <a:endParaRPr lang="es-ES" sz="800" b="1" i="0" baseline="0" dirty="0">
              <a:solidFill>
                <a:srgbClr val="004571"/>
              </a:solidFill>
              <a:latin typeface="FS Emeric SemiBold" charset="0"/>
              <a:ea typeface="FS Emeric SemiBold" charset="0"/>
              <a:cs typeface="FS Emeric SemiBold" charset="0"/>
            </a:endParaRPr>
          </a:p>
        </p:txBody>
      </p:sp>
      <p:pic>
        <p:nvPicPr>
          <p:cNvPr id="5" name="Gráfico 4">
            <a:extLst>
              <a:ext uri="{FF2B5EF4-FFF2-40B4-BE49-F238E27FC236}">
                <a16:creationId xmlns:a16="http://schemas.microsoft.com/office/drawing/2014/main" id="{B053BCD1-2EFB-0E4F-8B6E-875BF2E2E6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47825" y="506683"/>
            <a:ext cx="2160000" cy="69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876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 userDrawn="1"/>
        </p:nvCxnSpPr>
        <p:spPr bwMode="auto">
          <a:xfrm rot="5400000" flipH="1" flipV="1">
            <a:off x="3850992" y="7006520"/>
            <a:ext cx="203200" cy="2117"/>
          </a:xfrm>
          <a:prstGeom prst="line">
            <a:avLst/>
          </a:prstGeom>
          <a:noFill/>
          <a:ln w="6350" cap="flat" cmpd="sng" algn="ctr">
            <a:solidFill>
              <a:schemeClr val="bg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5A30FCE-B7FD-47FF-A128-57EBBA2BD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688" y="537000"/>
            <a:ext cx="11417297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DC5D80B-2F30-4879-9F72-8E51D66A5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6248" y="2044913"/>
            <a:ext cx="11417297" cy="4349749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862858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6" r:id="rId2"/>
    <p:sldLayoutId id="2147483663" r:id="rId3"/>
    <p:sldLayoutId id="2147483669" r:id="rId4"/>
    <p:sldLayoutId id="2147483670" r:id="rId5"/>
    <p:sldLayoutId id="2147483674" r:id="rId6"/>
    <p:sldLayoutId id="2147483672" r:id="rId7"/>
    <p:sldLayoutId id="2147483679" r:id="rId8"/>
  </p:sldLayoutIdLst>
  <p:hf hdr="0" dt="0"/>
  <p:txStyles>
    <p:titleStyle>
      <a:lvl1pPr algn="l" rtl="0" eaLnBrk="1" fontAlgn="base" hangingPunct="1">
        <a:lnSpc>
          <a:spcPct val="92000"/>
        </a:lnSpc>
        <a:spcBef>
          <a:spcPct val="0"/>
        </a:spcBef>
        <a:spcAft>
          <a:spcPct val="0"/>
        </a:spcAft>
        <a:defRPr sz="2400" b="1" spc="-27">
          <a:solidFill>
            <a:schemeClr val="tx1"/>
          </a:solidFill>
          <a:latin typeface="+mn-lt"/>
          <a:ea typeface="Verdana" charset="0"/>
          <a:cs typeface="Verdana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933" b="1">
          <a:solidFill>
            <a:schemeClr val="tx2"/>
          </a:solidFill>
          <a:latin typeface="Verdana" pitchFamily="-110" charset="0"/>
          <a:ea typeface="ＭＳ Ｐゴシック" pitchFamily="-110" charset="-128"/>
          <a:cs typeface="ＭＳ Ｐゴシック" pitchFamily="-11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933" b="1">
          <a:solidFill>
            <a:schemeClr val="tx2"/>
          </a:solidFill>
          <a:latin typeface="Verdana" pitchFamily="-110" charset="0"/>
          <a:ea typeface="ＭＳ Ｐゴシック" pitchFamily="-110" charset="-128"/>
          <a:cs typeface="ＭＳ Ｐゴシック" pitchFamily="-11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933" b="1">
          <a:solidFill>
            <a:schemeClr val="tx2"/>
          </a:solidFill>
          <a:latin typeface="Verdana" pitchFamily="-110" charset="0"/>
          <a:ea typeface="ＭＳ Ｐゴシック" pitchFamily="-110" charset="-128"/>
          <a:cs typeface="ＭＳ Ｐゴシック" pitchFamily="-11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933" b="1">
          <a:solidFill>
            <a:schemeClr val="tx2"/>
          </a:solidFill>
          <a:latin typeface="Verdana" pitchFamily="-110" charset="0"/>
          <a:ea typeface="ＭＳ Ｐゴシック" pitchFamily="-110" charset="-128"/>
          <a:cs typeface="ＭＳ Ｐゴシック" pitchFamily="-110" charset="-128"/>
        </a:defRPr>
      </a:lvl5pPr>
      <a:lvl6pPr marL="609585" algn="l" rtl="0" eaLnBrk="1" fontAlgn="base" hangingPunct="1">
        <a:spcBef>
          <a:spcPct val="0"/>
        </a:spcBef>
        <a:spcAft>
          <a:spcPct val="0"/>
        </a:spcAft>
        <a:defRPr sz="2933" b="1">
          <a:solidFill>
            <a:schemeClr val="tx2"/>
          </a:solidFill>
          <a:latin typeface="Verdana" pitchFamily="-110" charset="0"/>
          <a:ea typeface="ＭＳ Ｐゴシック" pitchFamily="-110" charset="-128"/>
          <a:cs typeface="ＭＳ Ｐゴシック" pitchFamily="-110" charset="-128"/>
        </a:defRPr>
      </a:lvl6pPr>
      <a:lvl7pPr marL="1219170" algn="l" rtl="0" eaLnBrk="1" fontAlgn="base" hangingPunct="1">
        <a:spcBef>
          <a:spcPct val="0"/>
        </a:spcBef>
        <a:spcAft>
          <a:spcPct val="0"/>
        </a:spcAft>
        <a:defRPr sz="2933" b="1">
          <a:solidFill>
            <a:schemeClr val="tx2"/>
          </a:solidFill>
          <a:latin typeface="Verdana" pitchFamily="-110" charset="0"/>
          <a:ea typeface="ＭＳ Ｐゴシック" pitchFamily="-110" charset="-128"/>
          <a:cs typeface="ＭＳ Ｐゴシック" pitchFamily="-110" charset="-128"/>
        </a:defRPr>
      </a:lvl7pPr>
      <a:lvl8pPr marL="1828754" algn="l" rtl="0" eaLnBrk="1" fontAlgn="base" hangingPunct="1">
        <a:spcBef>
          <a:spcPct val="0"/>
        </a:spcBef>
        <a:spcAft>
          <a:spcPct val="0"/>
        </a:spcAft>
        <a:defRPr sz="2933" b="1">
          <a:solidFill>
            <a:schemeClr val="tx2"/>
          </a:solidFill>
          <a:latin typeface="Verdana" pitchFamily="-110" charset="0"/>
          <a:ea typeface="ＭＳ Ｐゴシック" pitchFamily="-110" charset="-128"/>
          <a:cs typeface="ＭＳ Ｐゴシック" pitchFamily="-110" charset="-128"/>
        </a:defRPr>
      </a:lvl8pPr>
      <a:lvl9pPr marL="2438339" algn="l" rtl="0" eaLnBrk="1" fontAlgn="base" hangingPunct="1">
        <a:spcBef>
          <a:spcPct val="0"/>
        </a:spcBef>
        <a:spcAft>
          <a:spcPct val="0"/>
        </a:spcAft>
        <a:defRPr sz="2933" b="1">
          <a:solidFill>
            <a:schemeClr val="tx2"/>
          </a:solidFill>
          <a:latin typeface="Verdana" pitchFamily="-110" charset="0"/>
          <a:ea typeface="ＭＳ Ｐゴシック" pitchFamily="-110" charset="-128"/>
          <a:cs typeface="ＭＳ Ｐゴシック" pitchFamily="-110" charset="-128"/>
        </a:defRPr>
      </a:lvl9pPr>
    </p:titleStyle>
    <p:bodyStyle>
      <a:lvl1pPr algn="l" rtl="0" eaLnBrk="1" fontAlgn="base" hangingPunct="1">
        <a:lnSpc>
          <a:spcPct val="90000"/>
        </a:lnSpc>
        <a:spcBef>
          <a:spcPts val="400"/>
        </a:spcBef>
        <a:spcAft>
          <a:spcPts val="400"/>
        </a:spcAft>
        <a:defRPr sz="1600" b="1" spc="-27">
          <a:solidFill>
            <a:srgbClr val="004571"/>
          </a:solidFill>
          <a:latin typeface="+mn-lt"/>
          <a:ea typeface="Verdana" charset="0"/>
          <a:cs typeface="Verdana" charset="0"/>
        </a:defRPr>
      </a:lvl1pPr>
      <a:lvl2pPr marL="230712" indent="-158747" algn="l" rtl="0" eaLnBrk="1" fontAlgn="base" hangingPunct="1">
        <a:lnSpc>
          <a:spcPct val="90000"/>
        </a:lnSpc>
        <a:spcBef>
          <a:spcPts val="400"/>
        </a:spcBef>
        <a:spcAft>
          <a:spcPts val="400"/>
        </a:spcAft>
        <a:buFont typeface="Arial"/>
        <a:buChar char="•"/>
        <a:tabLst/>
        <a:defRPr sz="1600" b="0" spc="-27">
          <a:solidFill>
            <a:srgbClr val="004571"/>
          </a:solidFill>
          <a:latin typeface="+mn-lt"/>
          <a:ea typeface="Verdana" charset="0"/>
          <a:cs typeface="Verdana" charset="0"/>
        </a:defRPr>
      </a:lvl2pPr>
      <a:lvl3pPr marL="491054" indent="-205312" algn="l" rtl="0" eaLnBrk="1" fontAlgn="base" hangingPunct="1">
        <a:lnSpc>
          <a:spcPct val="90000"/>
        </a:lnSpc>
        <a:spcBef>
          <a:spcPts val="400"/>
        </a:spcBef>
        <a:spcAft>
          <a:spcPts val="400"/>
        </a:spcAft>
        <a:buChar char="–"/>
        <a:defRPr sz="1600" b="0" spc="-27">
          <a:solidFill>
            <a:srgbClr val="004571"/>
          </a:solidFill>
          <a:latin typeface="+mn-lt"/>
          <a:ea typeface="Verdana" charset="0"/>
          <a:cs typeface="Verdana" charset="0"/>
        </a:defRPr>
      </a:lvl3pPr>
      <a:lvl4pPr marL="711182" indent="-165096" algn="l" rtl="0" eaLnBrk="1" fontAlgn="base" hangingPunct="1">
        <a:lnSpc>
          <a:spcPct val="90000"/>
        </a:lnSpc>
        <a:spcBef>
          <a:spcPts val="400"/>
        </a:spcBef>
        <a:spcAft>
          <a:spcPts val="400"/>
        </a:spcAft>
        <a:buFont typeface="Arial"/>
        <a:buChar char="•"/>
        <a:defRPr sz="1600" b="0" spc="-27">
          <a:solidFill>
            <a:srgbClr val="004571"/>
          </a:solidFill>
          <a:latin typeface="+mn-lt"/>
          <a:ea typeface="Verdana" charset="0"/>
          <a:cs typeface="Verdana" charset="0"/>
        </a:defRPr>
      </a:lvl4pPr>
      <a:lvl5pPr marL="973642" indent="-213779" algn="l" rtl="0" eaLnBrk="1" fontAlgn="base" hangingPunct="1">
        <a:lnSpc>
          <a:spcPct val="90000"/>
        </a:lnSpc>
        <a:spcBef>
          <a:spcPts val="400"/>
        </a:spcBef>
        <a:spcAft>
          <a:spcPts val="400"/>
        </a:spcAft>
        <a:buChar char="–"/>
        <a:defRPr sz="1600" b="0" spc="-27">
          <a:solidFill>
            <a:srgbClr val="004571"/>
          </a:solidFill>
          <a:latin typeface="+mn-lt"/>
          <a:ea typeface="Verdana" charset="0"/>
          <a:cs typeface="Verdana" charset="0"/>
        </a:defRPr>
      </a:lvl5pPr>
      <a:lvl6pPr marL="2440456" indent="-306910" algn="l" rtl="0" eaLnBrk="1" fontAlgn="base" hangingPunct="1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6pPr>
      <a:lvl7pPr marL="3050041" indent="-306910" algn="l" rtl="0" eaLnBrk="1" fontAlgn="base" hangingPunct="1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7pPr>
      <a:lvl8pPr marL="3659626" indent="-306910" algn="l" rtl="0" eaLnBrk="1" fontAlgn="base" hangingPunct="1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8pPr>
      <a:lvl9pPr marL="4269211" indent="-306910" algn="l" rtl="0" eaLnBrk="1" fontAlgn="base" hangingPunct="1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872">
          <p15:clr>
            <a:srgbClr val="F26B43"/>
          </p15:clr>
        </p15:guide>
        <p15:guide id="2" pos="181">
          <p15:clr>
            <a:srgbClr val="F26B43"/>
          </p15:clr>
        </p15:guide>
        <p15:guide id="3" pos="557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Marcador de contenido 2">
            <a:extLst>
              <a:ext uri="{FF2B5EF4-FFF2-40B4-BE49-F238E27FC236}">
                <a16:creationId xmlns:a16="http://schemas.microsoft.com/office/drawing/2014/main" id="{F3C1C324-ED12-2A38-5ED8-B7DA2B1836F8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802334431"/>
              </p:ext>
            </p:extLst>
          </p:nvPr>
        </p:nvGraphicFramePr>
        <p:xfrm>
          <a:off x="137608" y="1351383"/>
          <a:ext cx="11831722" cy="49645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2815">
                  <a:extLst>
                    <a:ext uri="{9D8B030D-6E8A-4147-A177-3AD203B41FA5}">
                      <a16:colId xmlns:a16="http://schemas.microsoft.com/office/drawing/2014/main" val="3250205806"/>
                    </a:ext>
                  </a:extLst>
                </a:gridCol>
                <a:gridCol w="5188272">
                  <a:extLst>
                    <a:ext uri="{9D8B030D-6E8A-4147-A177-3AD203B41FA5}">
                      <a16:colId xmlns:a16="http://schemas.microsoft.com/office/drawing/2014/main" val="74011109"/>
                    </a:ext>
                  </a:extLst>
                </a:gridCol>
                <a:gridCol w="1346690">
                  <a:extLst>
                    <a:ext uri="{9D8B030D-6E8A-4147-A177-3AD203B41FA5}">
                      <a16:colId xmlns:a16="http://schemas.microsoft.com/office/drawing/2014/main" val="2446420501"/>
                    </a:ext>
                  </a:extLst>
                </a:gridCol>
                <a:gridCol w="1012127">
                  <a:extLst>
                    <a:ext uri="{9D8B030D-6E8A-4147-A177-3AD203B41FA5}">
                      <a16:colId xmlns:a16="http://schemas.microsoft.com/office/drawing/2014/main" val="1991801166"/>
                    </a:ext>
                  </a:extLst>
                </a:gridCol>
                <a:gridCol w="928471">
                  <a:extLst>
                    <a:ext uri="{9D8B030D-6E8A-4147-A177-3AD203B41FA5}">
                      <a16:colId xmlns:a16="http://schemas.microsoft.com/office/drawing/2014/main" val="2861635622"/>
                    </a:ext>
                  </a:extLst>
                </a:gridCol>
                <a:gridCol w="1204919">
                  <a:extLst>
                    <a:ext uri="{9D8B030D-6E8A-4147-A177-3AD203B41FA5}">
                      <a16:colId xmlns:a16="http://schemas.microsoft.com/office/drawing/2014/main" val="1051333814"/>
                    </a:ext>
                  </a:extLst>
                </a:gridCol>
                <a:gridCol w="1028428">
                  <a:extLst>
                    <a:ext uri="{9D8B030D-6E8A-4147-A177-3AD203B41FA5}">
                      <a16:colId xmlns:a16="http://schemas.microsoft.com/office/drawing/2014/main" val="3648152621"/>
                    </a:ext>
                  </a:extLst>
                </a:gridCol>
              </a:tblGrid>
              <a:tr h="34667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ADJUDICACIÓN 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DESCRIPCIÓN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EDEMET / EDECHI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FECHA ADJUDICADO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ESTADO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TIPO PROCESO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PORTAL COMPRAS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286364"/>
                  </a:ext>
                </a:extLst>
              </a:tr>
              <a:tr h="25761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14B06923T1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CAPACITOR MONOFASICO 300KVAR 7960V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ene-24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614917"/>
                  </a:ext>
                </a:extLst>
              </a:tr>
              <a:tr h="25761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14B01823T1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BRIGADA DE PROTECCIONES Y TELECONTROL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ene-24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344697"/>
                  </a:ext>
                </a:extLst>
              </a:tr>
              <a:tr h="25761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31B03022T1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MANTENIMIENTO SOPORTE, GUARDIA, OFICINA TECNICA, EVOLUTIVOS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ene-24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692796"/>
                  </a:ext>
                </a:extLst>
              </a:tr>
              <a:tr h="25761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23A00124T1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SERVICIOS INTEGRALES DE DISTRIBUCIÓN EDEMET-EDEC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ene-24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047887"/>
                  </a:ext>
                </a:extLst>
              </a:tr>
              <a:tr h="27161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14B00224T1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CONECTORES DE FIBRA VPIN AZUL Y NEGRO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ene-24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043006"/>
                  </a:ext>
                </a:extLst>
              </a:tr>
              <a:tr h="25761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33C03023T1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AUTOMATIZACIÓN Y DRRLLO DE SISTEMAS REGULATORIOS Y FINANCIER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ene-24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886385"/>
                  </a:ext>
                </a:extLst>
              </a:tr>
              <a:tr h="25761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32A01220T1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SERVICIO DE TELECOMUNICACIONES UFINET OBSOLOCENCIA DE TELECO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ene-24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637508"/>
                  </a:ext>
                </a:extLst>
              </a:tr>
              <a:tr h="25761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14B00324T1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SIETE RELES PROT.CTO PARA QUARRY HEIGHT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ene-24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185417"/>
                  </a:ext>
                </a:extLst>
              </a:tr>
              <a:tr h="25761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31C00323T1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MANTENIMIENTO DE HW SW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ene-24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3431889"/>
                  </a:ext>
                </a:extLst>
              </a:tr>
              <a:tr h="25761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33H30819T1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SERVICIOS JURIDICOS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ene-24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345968"/>
                  </a:ext>
                </a:extLst>
              </a:tr>
              <a:tr h="25761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14A00124T1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AUTOTRANSFORMADORES DE POTENCIA SE BURUNGA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ene-24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171464"/>
                  </a:ext>
                </a:extLst>
              </a:tr>
              <a:tr h="25761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34B00123T1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MANTENIMIENTO VEHICULAR PROPIO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ene-24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713193"/>
                  </a:ext>
                </a:extLst>
              </a:tr>
              <a:tr h="25761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14B00424T1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MIRILLAS TIPO VENTANA DE 4" DE DIAMETRO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ene-24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4519834"/>
                  </a:ext>
                </a:extLst>
              </a:tr>
              <a:tr h="25761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31A01122T1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SERVICIO CALL CENTER INFRAESTRUCTURA TELECOMUNICACIONES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ene-24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326848"/>
                  </a:ext>
                </a:extLst>
              </a:tr>
              <a:tr h="22447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23C00124T1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CONSTRUCCIÓN DE LA OBRA CIVIL SE LLANO SANCHEZ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ene-24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3168645"/>
                  </a:ext>
                </a:extLst>
              </a:tr>
              <a:tr h="25761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14B00624T1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AISLADOR COMPOSITE TIPO SUSPENSIÓN 50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feb-24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23237"/>
                  </a:ext>
                </a:extLst>
              </a:tr>
              <a:tr h="25761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14A00524T1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COMPRA LOCAL URGENTE - AISL POLIET L POST HDPE 35KV CLASE 51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feb-24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639779"/>
                  </a:ext>
                </a:extLst>
              </a:tr>
              <a:tr h="25761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33C00324T1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ENCUESTAS SATISFACCIÓN A CLIENTES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feb-24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419039"/>
                  </a:ext>
                </a:extLst>
              </a:tr>
            </a:tbl>
          </a:graphicData>
        </a:graphic>
      </p:graphicFrame>
      <p:sp>
        <p:nvSpPr>
          <p:cNvPr id="4" name="Rectangle 35">
            <a:extLst>
              <a:ext uri="{FF2B5EF4-FFF2-40B4-BE49-F238E27FC236}">
                <a16:creationId xmlns:a16="http://schemas.microsoft.com/office/drawing/2014/main" id="{DD93E620-1733-BEF2-EDDB-DC1F11434BB9}"/>
              </a:ext>
            </a:extLst>
          </p:cNvPr>
          <p:cNvSpPr/>
          <p:nvPr/>
        </p:nvSpPr>
        <p:spPr bwMode="auto">
          <a:xfrm>
            <a:off x="0" y="6665976"/>
            <a:ext cx="12192000" cy="192024"/>
          </a:xfrm>
          <a:prstGeom prst="rect">
            <a:avLst/>
          </a:prstGeom>
          <a:solidFill>
            <a:srgbClr val="E572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121920" rIns="121920" bIns="121920" numCol="1" rtlCol="0" anchor="ctr" anchorCtr="0" compatLnSpc="1">
            <a:prstTxWarp prst="textNoShape">
              <a:avLst/>
            </a:prstTxWarp>
          </a:bodyPr>
          <a:lstStyle/>
          <a:p>
            <a:pPr algn="ctr" defTabSz="1219170" eaLnBrk="0" fontAlgn="base" hangingPunct="0">
              <a:spcAft>
                <a:spcPct val="0"/>
              </a:spcAft>
            </a:pPr>
            <a:endParaRPr lang="en-US" sz="1867" b="1" dirty="0">
              <a:solidFill>
                <a:srgbClr val="FFFFFF"/>
              </a:solidFill>
              <a:latin typeface="FS Emeric SemiBold" charset="0"/>
              <a:ea typeface="FS Emeric SemiBold" charset="0"/>
              <a:cs typeface="FS Emeric SemiBold" charset="0"/>
            </a:endParaRPr>
          </a:p>
        </p:txBody>
      </p:sp>
      <p:sp>
        <p:nvSpPr>
          <p:cNvPr id="5" name="Título 9">
            <a:extLst>
              <a:ext uri="{FF2B5EF4-FFF2-40B4-BE49-F238E27FC236}">
                <a16:creationId xmlns:a16="http://schemas.microsoft.com/office/drawing/2014/main" id="{E20FAE9E-4228-A67C-E9BD-469DA6700F99}"/>
              </a:ext>
            </a:extLst>
          </p:cNvPr>
          <p:cNvSpPr txBox="1">
            <a:spLocks/>
          </p:cNvSpPr>
          <p:nvPr/>
        </p:nvSpPr>
        <p:spPr>
          <a:xfrm>
            <a:off x="222670" y="406173"/>
            <a:ext cx="9346631" cy="59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800" kern="0" dirty="0"/>
              <a:t>LICITACIONES APROBADAS ENE 2024 – AGT 2025</a:t>
            </a:r>
            <a:endParaRPr lang="es-ES" sz="1800" kern="0" dirty="0"/>
          </a:p>
        </p:txBody>
      </p:sp>
      <p:sp>
        <p:nvSpPr>
          <p:cNvPr id="6" name="Título 9">
            <a:extLst>
              <a:ext uri="{FF2B5EF4-FFF2-40B4-BE49-F238E27FC236}">
                <a16:creationId xmlns:a16="http://schemas.microsoft.com/office/drawing/2014/main" id="{674114E1-2024-FA98-55CF-75ABD176ACD4}"/>
              </a:ext>
            </a:extLst>
          </p:cNvPr>
          <p:cNvSpPr txBox="1">
            <a:spLocks/>
          </p:cNvSpPr>
          <p:nvPr/>
        </p:nvSpPr>
        <p:spPr>
          <a:xfrm>
            <a:off x="538103" y="6391152"/>
            <a:ext cx="2454479" cy="274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200" kern="0" dirty="0"/>
              <a:t>*L.C. Libre Concurrencia</a:t>
            </a:r>
            <a:endParaRPr lang="es-ES" sz="1200" kern="0" dirty="0"/>
          </a:p>
        </p:txBody>
      </p:sp>
    </p:spTree>
    <p:extLst>
      <p:ext uri="{BB962C8B-B14F-4D97-AF65-F5344CB8AC3E}">
        <p14:creationId xmlns:p14="http://schemas.microsoft.com/office/powerpoint/2010/main" val="2202071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B1F72A-821E-5C82-F794-ACEA87D77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5">
            <a:extLst>
              <a:ext uri="{FF2B5EF4-FFF2-40B4-BE49-F238E27FC236}">
                <a16:creationId xmlns:a16="http://schemas.microsoft.com/office/drawing/2014/main" id="{05303EF2-A92D-889F-EDAD-A6F41B70BD35}"/>
              </a:ext>
            </a:extLst>
          </p:cNvPr>
          <p:cNvSpPr/>
          <p:nvPr/>
        </p:nvSpPr>
        <p:spPr bwMode="auto">
          <a:xfrm>
            <a:off x="0" y="6665976"/>
            <a:ext cx="12192000" cy="192024"/>
          </a:xfrm>
          <a:prstGeom prst="rect">
            <a:avLst/>
          </a:prstGeom>
          <a:solidFill>
            <a:srgbClr val="E572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121920" rIns="121920" bIns="121920" numCol="1" rtlCol="0" anchor="ctr" anchorCtr="0" compatLnSpc="1">
            <a:prstTxWarp prst="textNoShape">
              <a:avLst/>
            </a:prstTxWarp>
          </a:bodyPr>
          <a:lstStyle/>
          <a:p>
            <a:pPr algn="ctr" defTabSz="1219170" eaLnBrk="0" fontAlgn="base" hangingPunct="0">
              <a:spcAft>
                <a:spcPct val="0"/>
              </a:spcAft>
            </a:pPr>
            <a:endParaRPr lang="en-US" sz="1867" b="1" dirty="0">
              <a:solidFill>
                <a:srgbClr val="FFFFFF"/>
              </a:solidFill>
              <a:latin typeface="FS Emeric SemiBold" charset="0"/>
              <a:ea typeface="FS Emeric SemiBold" charset="0"/>
              <a:cs typeface="FS Emeric SemiBold" charset="0"/>
            </a:endParaRPr>
          </a:p>
        </p:txBody>
      </p:sp>
      <p:sp>
        <p:nvSpPr>
          <p:cNvPr id="6" name="Título 9">
            <a:extLst>
              <a:ext uri="{FF2B5EF4-FFF2-40B4-BE49-F238E27FC236}">
                <a16:creationId xmlns:a16="http://schemas.microsoft.com/office/drawing/2014/main" id="{302E3423-8E20-9BFB-2443-817AFAD04ED1}"/>
              </a:ext>
            </a:extLst>
          </p:cNvPr>
          <p:cNvSpPr txBox="1">
            <a:spLocks/>
          </p:cNvSpPr>
          <p:nvPr/>
        </p:nvSpPr>
        <p:spPr>
          <a:xfrm>
            <a:off x="538103" y="6391152"/>
            <a:ext cx="2897824" cy="274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200" kern="0" dirty="0"/>
              <a:t>*L.C. Libre Concurrencia</a:t>
            </a:r>
            <a:endParaRPr lang="es-ES" sz="1200" kern="0" dirty="0"/>
          </a:p>
        </p:txBody>
      </p:sp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1A41C373-0347-14F8-3108-07505AFCAB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162331"/>
              </p:ext>
            </p:extLst>
          </p:nvPr>
        </p:nvGraphicFramePr>
        <p:xfrm>
          <a:off x="301658" y="1189038"/>
          <a:ext cx="11698663" cy="52021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68411">
                  <a:extLst>
                    <a:ext uri="{9D8B030D-6E8A-4147-A177-3AD203B41FA5}">
                      <a16:colId xmlns:a16="http://schemas.microsoft.com/office/drawing/2014/main" val="2263516519"/>
                    </a:ext>
                  </a:extLst>
                </a:gridCol>
                <a:gridCol w="4181878">
                  <a:extLst>
                    <a:ext uri="{9D8B030D-6E8A-4147-A177-3AD203B41FA5}">
                      <a16:colId xmlns:a16="http://schemas.microsoft.com/office/drawing/2014/main" val="3575237428"/>
                    </a:ext>
                  </a:extLst>
                </a:gridCol>
                <a:gridCol w="1335522">
                  <a:extLst>
                    <a:ext uri="{9D8B030D-6E8A-4147-A177-3AD203B41FA5}">
                      <a16:colId xmlns:a16="http://schemas.microsoft.com/office/drawing/2014/main" val="1953153337"/>
                    </a:ext>
                  </a:extLst>
                </a:gridCol>
                <a:gridCol w="1078691">
                  <a:extLst>
                    <a:ext uri="{9D8B030D-6E8A-4147-A177-3AD203B41FA5}">
                      <a16:colId xmlns:a16="http://schemas.microsoft.com/office/drawing/2014/main" val="1589253203"/>
                    </a:ext>
                  </a:extLst>
                </a:gridCol>
                <a:gridCol w="770494">
                  <a:extLst>
                    <a:ext uri="{9D8B030D-6E8A-4147-A177-3AD203B41FA5}">
                      <a16:colId xmlns:a16="http://schemas.microsoft.com/office/drawing/2014/main" val="2263918327"/>
                    </a:ext>
                  </a:extLst>
                </a:gridCol>
                <a:gridCol w="1463938">
                  <a:extLst>
                    <a:ext uri="{9D8B030D-6E8A-4147-A177-3AD203B41FA5}">
                      <a16:colId xmlns:a16="http://schemas.microsoft.com/office/drawing/2014/main" val="3107130192"/>
                    </a:ext>
                  </a:extLst>
                </a:gridCol>
                <a:gridCol w="1399729">
                  <a:extLst>
                    <a:ext uri="{9D8B030D-6E8A-4147-A177-3AD203B41FA5}">
                      <a16:colId xmlns:a16="http://schemas.microsoft.com/office/drawing/2014/main" val="2230857942"/>
                    </a:ext>
                  </a:extLst>
                </a:gridCol>
              </a:tblGrid>
              <a:tr h="48319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ADJUDICACIÓN </a:t>
                      </a:r>
                      <a:endParaRPr lang="es-CO" sz="11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ctr"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DESCRIPCIÓN</a:t>
                      </a:r>
                      <a:endParaRPr lang="es-CO" sz="11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ctr"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EDEMET / EDECHI</a:t>
                      </a:r>
                      <a:endParaRPr lang="es-CO" sz="11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ctr"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FECHA ADJUDICADO</a:t>
                      </a:r>
                      <a:endParaRPr lang="es-CO" sz="11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ctr"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ESTADO</a:t>
                      </a:r>
                      <a:endParaRPr lang="es-CO" sz="11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ctr"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TIPO PROCESO</a:t>
                      </a:r>
                      <a:endParaRPr lang="es-CO" sz="11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ctr"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u="none" strike="noStrike" baseline="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PORTAL COMPRAS</a:t>
                      </a:r>
                      <a:endParaRPr lang="es-CO" sz="1100" b="1" i="0" u="none" strike="noStrike" baseline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ctr">
                    <a:solidFill>
                      <a:srgbClr val="004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514733"/>
                  </a:ext>
                </a:extLst>
              </a:tr>
              <a:tr h="176908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33B01824T1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u="none" strike="noStrike" baseline="0" dirty="0">
                          <a:effectLst/>
                          <a:latin typeface="Arial" panose="020B0604020202020204" pitchFamily="34" charset="0"/>
                        </a:rPr>
                        <a:t>MODULO AGENCIA DE ATENCIÓN AL CLIENTE</a:t>
                      </a:r>
                      <a:endParaRPr lang="es-MX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dic-24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ARIBA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231273"/>
                  </a:ext>
                </a:extLst>
              </a:tr>
              <a:tr h="176908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15D44324T1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CILINDROS GAS SF6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dic-24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ARIBA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5289148"/>
                  </a:ext>
                </a:extLst>
              </a:tr>
              <a:tr h="321528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14B05924T1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100" u="none" strike="noStrike" baseline="0" dirty="0">
                          <a:effectLst/>
                          <a:latin typeface="Arial" panose="020B0604020202020204" pitchFamily="34" charset="0"/>
                        </a:rPr>
                        <a:t>TERMOCONTRAIBLE RAYCHEM 150/60 Y WCSM 180/50</a:t>
                      </a:r>
                      <a:endParaRPr lang="fr-FR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dic-24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ARIBA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7477335"/>
                  </a:ext>
                </a:extLst>
              </a:tr>
              <a:tr h="176908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14B05824T1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u="none" strike="noStrike" baseline="0" dirty="0">
                          <a:effectLst/>
                          <a:latin typeface="Arial" panose="020B0604020202020204" pitchFamily="34" charset="0"/>
                        </a:rPr>
                        <a:t>TERMINAL DE COMPRESIÓN 2H 500 MCM CU/AL</a:t>
                      </a:r>
                      <a:endParaRPr lang="es-MX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dic-24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ARIBA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007976"/>
                  </a:ext>
                </a:extLst>
              </a:tr>
              <a:tr h="176908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15D05922T1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SISTEMA DE MEDICION INTELIGENTE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ene-25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7384752"/>
                  </a:ext>
                </a:extLst>
              </a:tr>
              <a:tr h="348755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14A00625T1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u="none" strike="noStrike" baseline="0">
                          <a:effectLst/>
                          <a:latin typeface="Arial" panose="020B0604020202020204" pitchFamily="34" charset="0"/>
                        </a:rPr>
                        <a:t>SUMINISTRO CELDA 34,5KV Y 4,16KV PARA LA SE CHANGUINOLA</a:t>
                      </a:r>
                      <a:endParaRPr lang="es-MX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EDECHI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ene-25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ARIBA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4779717"/>
                  </a:ext>
                </a:extLst>
              </a:tr>
              <a:tr h="176908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33A00222T1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SERVICIO DE ATENCION TELEFONICA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ene-25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821510"/>
                  </a:ext>
                </a:extLst>
              </a:tr>
              <a:tr h="176908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33B12619T1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u="none" strike="noStrike" baseline="0">
                          <a:effectLst/>
                          <a:latin typeface="Arial" panose="020B0604020202020204" pitchFamily="34" charset="0"/>
                        </a:rPr>
                        <a:t>SERVICIOS DE GESTIÓN DE REDES SOCIALES</a:t>
                      </a:r>
                      <a:endParaRPr lang="es-MX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ene-25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1179227"/>
                  </a:ext>
                </a:extLst>
              </a:tr>
              <a:tr h="348755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33D10223T1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u="none" strike="noStrike" baseline="0">
                          <a:effectLst/>
                          <a:latin typeface="Arial" panose="020B0604020202020204" pitchFamily="34" charset="0"/>
                        </a:rPr>
                        <a:t>PRESTACION SERVICIOS ESPECIALIZADOS EN SALUD OCUPACIONAL</a:t>
                      </a:r>
                      <a:endParaRPr lang="es-MX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ene-25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830897"/>
                  </a:ext>
                </a:extLst>
              </a:tr>
              <a:tr h="348755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33B04022T1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u="none" strike="noStrike" baseline="0">
                          <a:effectLst/>
                          <a:latin typeface="Arial" panose="020B0604020202020204" pitchFamily="34" charset="0"/>
                        </a:rPr>
                        <a:t>DISEÑO GRÁFICO,DIRECCIÓN,PRODUCCIÓN AUDIOVISUAL Y COMUNIC</a:t>
                      </a:r>
                      <a:endParaRPr lang="es-MX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ene-25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666906"/>
                  </a:ext>
                </a:extLst>
              </a:tr>
              <a:tr h="348755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33H00425T1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DIAGNOSTICO ACCIDENTABILIDAD EMPRESAS COLABORADORAS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ene-25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ARIBA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222195"/>
                  </a:ext>
                </a:extLst>
              </a:tr>
              <a:tr h="176908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34D01820T1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DISPENSADORES DE AGUA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feb-25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ARIBA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321119"/>
                  </a:ext>
                </a:extLst>
              </a:tr>
              <a:tr h="176908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14A00825T1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DETECTOR PASO DE FALTA ADAPTIVO LSMT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feb-25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ARIBA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006238"/>
                  </a:ext>
                </a:extLst>
              </a:tr>
              <a:tr h="176908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23A00225T1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s-MX" sz="1100" u="none" strike="noStrike" baseline="0">
                          <a:effectLst/>
                          <a:latin typeface="Arial" panose="020B0604020202020204" pitchFamily="34" charset="0"/>
                        </a:rPr>
                        <a:t>ARQ DE RED EL HIGO – CORONADO (CTO 34-7)</a:t>
                      </a:r>
                      <a:endParaRPr lang="es-MX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feb-25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ARIBA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2609566"/>
                  </a:ext>
                </a:extLst>
              </a:tr>
              <a:tr h="176908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33H30819T1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SERVICIOS JURIDICOS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feb-25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u="none" strike="noStrike" baseline="0" dirty="0" err="1"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9536052"/>
                  </a:ext>
                </a:extLst>
              </a:tr>
              <a:tr h="176908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14B00924T1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PEQUEÑOS MATERIALES MT-BT 2023-2026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feb-25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u="none" strike="noStrike" baseline="0" dirty="0" err="1"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133309"/>
                  </a:ext>
                </a:extLst>
              </a:tr>
              <a:tr h="176908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14B01823T1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s-MX" sz="1100" u="none" strike="noStrike" baseline="0">
                          <a:effectLst/>
                          <a:latin typeface="Arial" panose="020B0604020202020204" pitchFamily="34" charset="0"/>
                        </a:rPr>
                        <a:t>BRIGADA DE PROTECCIONES Y TELECONTROL</a:t>
                      </a:r>
                      <a:endParaRPr lang="es-MX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feb-25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u="none" strike="noStrike" baseline="0" dirty="0" err="1"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169295"/>
                  </a:ext>
                </a:extLst>
              </a:tr>
              <a:tr h="176908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33H00522T1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s-MX" sz="1100" u="none" strike="noStrike" baseline="0">
                          <a:effectLst/>
                          <a:latin typeface="Arial" panose="020B0604020202020204" pitchFamily="34" charset="0"/>
                        </a:rPr>
                        <a:t>CONTRATACIÓN DE SERVICIOS DEL CATÁLOGO</a:t>
                      </a:r>
                      <a:endParaRPr lang="es-MX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feb-25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u="none" strike="noStrike" baseline="0" dirty="0" err="1"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861187"/>
                  </a:ext>
                </a:extLst>
              </a:tr>
              <a:tr h="176908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14A01225T1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pt-BR" sz="1100" u="none" strike="noStrike" baseline="0">
                          <a:effectLst/>
                          <a:latin typeface="Arial" panose="020B0604020202020204" pitchFamily="34" charset="0"/>
                        </a:rPr>
                        <a:t>TRANSFORMADOR 34,5-13,8KV 16 MVA SE JDA</a:t>
                      </a:r>
                      <a:endParaRPr lang="pt-BR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feb-25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ARIBA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337392"/>
                  </a:ext>
                </a:extLst>
              </a:tr>
              <a:tr h="176908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23A00624T1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s-MX" sz="1100" u="none" strike="noStrike" baseline="0">
                          <a:effectLst/>
                          <a:latin typeface="Arial" panose="020B0604020202020204" pitchFamily="34" charset="0"/>
                        </a:rPr>
                        <a:t>MANTENIMIENTO ALUMBRADO PUBLICO ZONA OESTE</a:t>
                      </a:r>
                      <a:endParaRPr lang="es-MX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feb-25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  <a:endParaRPr lang="es-CO" sz="1100" b="0" i="0" u="none" strike="noStrike" baseline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ARIBA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991354"/>
                  </a:ext>
                </a:extLst>
              </a:tr>
              <a:tr h="348755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14B01325T1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es-MX" sz="1100" u="none" strike="noStrike" baseline="0" dirty="0">
                          <a:effectLst/>
                          <a:latin typeface="Arial" panose="020B0604020202020204" pitchFamily="34" charset="0"/>
                        </a:rPr>
                        <a:t>TRANSFORMADORES INTENSIDAD Y POTENCIAL 230KV SE BURUNGA</a:t>
                      </a:r>
                      <a:endParaRPr lang="es-MX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feb-25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u="none" strike="noStrike" baseline="0" dirty="0">
                          <a:effectLst/>
                          <a:latin typeface="Arial" panose="020B0604020202020204" pitchFamily="34" charset="0"/>
                        </a:rPr>
                        <a:t>ARIBA</a:t>
                      </a:r>
                      <a:endParaRPr lang="es-CO" sz="1100" b="0" i="0" u="none" strike="noStrike" baseline="0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937" marR="4937" marT="493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988331"/>
                  </a:ext>
                </a:extLst>
              </a:tr>
            </a:tbl>
          </a:graphicData>
        </a:graphic>
      </p:graphicFrame>
      <p:sp>
        <p:nvSpPr>
          <p:cNvPr id="2" name="Título 9">
            <a:extLst>
              <a:ext uri="{FF2B5EF4-FFF2-40B4-BE49-F238E27FC236}">
                <a16:creationId xmlns:a16="http://schemas.microsoft.com/office/drawing/2014/main" id="{CB65F931-BDE9-6DE0-1DDB-7FD2543FC5C9}"/>
              </a:ext>
            </a:extLst>
          </p:cNvPr>
          <p:cNvSpPr txBox="1">
            <a:spLocks/>
          </p:cNvSpPr>
          <p:nvPr/>
        </p:nvSpPr>
        <p:spPr>
          <a:xfrm>
            <a:off x="461913" y="392750"/>
            <a:ext cx="9346631" cy="59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800" kern="0" dirty="0"/>
              <a:t>LICITACIONES APROBADAS ENE 2024 – AGT 2025</a:t>
            </a:r>
            <a:endParaRPr lang="es-ES" sz="1800" kern="0" dirty="0"/>
          </a:p>
        </p:txBody>
      </p:sp>
    </p:spTree>
    <p:extLst>
      <p:ext uri="{BB962C8B-B14F-4D97-AF65-F5344CB8AC3E}">
        <p14:creationId xmlns:p14="http://schemas.microsoft.com/office/powerpoint/2010/main" val="3344231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018F29-A68E-B3D9-232A-A883EC5AE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5">
            <a:extLst>
              <a:ext uri="{FF2B5EF4-FFF2-40B4-BE49-F238E27FC236}">
                <a16:creationId xmlns:a16="http://schemas.microsoft.com/office/drawing/2014/main" id="{C6DB3770-9684-A9EE-B156-ECCB0A4F53EB}"/>
              </a:ext>
            </a:extLst>
          </p:cNvPr>
          <p:cNvSpPr/>
          <p:nvPr/>
        </p:nvSpPr>
        <p:spPr bwMode="auto">
          <a:xfrm>
            <a:off x="0" y="6665976"/>
            <a:ext cx="12192000" cy="192024"/>
          </a:xfrm>
          <a:prstGeom prst="rect">
            <a:avLst/>
          </a:prstGeom>
          <a:solidFill>
            <a:srgbClr val="E572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121920" rIns="121920" bIns="121920" numCol="1" rtlCol="0" anchor="ctr" anchorCtr="0" compatLnSpc="1">
            <a:prstTxWarp prst="textNoShape">
              <a:avLst/>
            </a:prstTxWarp>
          </a:bodyPr>
          <a:lstStyle/>
          <a:p>
            <a:pPr algn="ctr" defTabSz="1219170" eaLnBrk="0" fontAlgn="base" hangingPunct="0">
              <a:spcAft>
                <a:spcPct val="0"/>
              </a:spcAft>
            </a:pPr>
            <a:endParaRPr lang="en-US" sz="1867" b="1" dirty="0">
              <a:solidFill>
                <a:srgbClr val="FFFFFF"/>
              </a:solidFill>
              <a:latin typeface="FS Emeric SemiBold" charset="0"/>
              <a:ea typeface="FS Emeric SemiBold" charset="0"/>
              <a:cs typeface="FS Emeric SemiBold" charset="0"/>
            </a:endParaRPr>
          </a:p>
        </p:txBody>
      </p:sp>
      <p:sp>
        <p:nvSpPr>
          <p:cNvPr id="6" name="Título 9">
            <a:extLst>
              <a:ext uri="{FF2B5EF4-FFF2-40B4-BE49-F238E27FC236}">
                <a16:creationId xmlns:a16="http://schemas.microsoft.com/office/drawing/2014/main" id="{7D276B22-A0F8-99AE-5B1B-4718756BE04F}"/>
              </a:ext>
            </a:extLst>
          </p:cNvPr>
          <p:cNvSpPr txBox="1">
            <a:spLocks/>
          </p:cNvSpPr>
          <p:nvPr/>
        </p:nvSpPr>
        <p:spPr>
          <a:xfrm>
            <a:off x="538103" y="6391152"/>
            <a:ext cx="2648442" cy="29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200" kern="0" dirty="0"/>
              <a:t>*L.C. Libre Concurrencia</a:t>
            </a:r>
            <a:endParaRPr lang="es-ES" sz="1200" kern="0" dirty="0"/>
          </a:p>
        </p:txBody>
      </p:sp>
      <p:sp>
        <p:nvSpPr>
          <p:cNvPr id="2" name="Título 9">
            <a:extLst>
              <a:ext uri="{FF2B5EF4-FFF2-40B4-BE49-F238E27FC236}">
                <a16:creationId xmlns:a16="http://schemas.microsoft.com/office/drawing/2014/main" id="{746D05AC-D2C4-0AE0-6D4E-839BEBC8376D}"/>
              </a:ext>
            </a:extLst>
          </p:cNvPr>
          <p:cNvSpPr txBox="1">
            <a:spLocks/>
          </p:cNvSpPr>
          <p:nvPr/>
        </p:nvSpPr>
        <p:spPr>
          <a:xfrm>
            <a:off x="461913" y="392750"/>
            <a:ext cx="9346631" cy="59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800" kern="0" dirty="0"/>
              <a:t>LICITACIONES APROBADAS ENE 2024 – AGT 2025</a:t>
            </a:r>
            <a:endParaRPr lang="es-ES" sz="1800" kern="0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41EC4382-F940-B8B0-E188-B55C63368C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127297"/>
              </p:ext>
            </p:extLst>
          </p:nvPr>
        </p:nvGraphicFramePr>
        <p:xfrm>
          <a:off x="320511" y="1262774"/>
          <a:ext cx="11642103" cy="49591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63569">
                  <a:extLst>
                    <a:ext uri="{9D8B030D-6E8A-4147-A177-3AD203B41FA5}">
                      <a16:colId xmlns:a16="http://schemas.microsoft.com/office/drawing/2014/main" val="2906884052"/>
                    </a:ext>
                  </a:extLst>
                </a:gridCol>
                <a:gridCol w="3859400">
                  <a:extLst>
                    <a:ext uri="{9D8B030D-6E8A-4147-A177-3AD203B41FA5}">
                      <a16:colId xmlns:a16="http://schemas.microsoft.com/office/drawing/2014/main" val="953480939"/>
                    </a:ext>
                  </a:extLst>
                </a:gridCol>
                <a:gridCol w="1329065">
                  <a:extLst>
                    <a:ext uri="{9D8B030D-6E8A-4147-A177-3AD203B41FA5}">
                      <a16:colId xmlns:a16="http://schemas.microsoft.com/office/drawing/2014/main" val="1562520919"/>
                    </a:ext>
                  </a:extLst>
                </a:gridCol>
                <a:gridCol w="1073477">
                  <a:extLst>
                    <a:ext uri="{9D8B030D-6E8A-4147-A177-3AD203B41FA5}">
                      <a16:colId xmlns:a16="http://schemas.microsoft.com/office/drawing/2014/main" val="211591875"/>
                    </a:ext>
                  </a:extLst>
                </a:gridCol>
                <a:gridCol w="766769">
                  <a:extLst>
                    <a:ext uri="{9D8B030D-6E8A-4147-A177-3AD203B41FA5}">
                      <a16:colId xmlns:a16="http://schemas.microsoft.com/office/drawing/2014/main" val="917718138"/>
                    </a:ext>
                  </a:extLst>
                </a:gridCol>
                <a:gridCol w="1456860">
                  <a:extLst>
                    <a:ext uri="{9D8B030D-6E8A-4147-A177-3AD203B41FA5}">
                      <a16:colId xmlns:a16="http://schemas.microsoft.com/office/drawing/2014/main" val="228476194"/>
                    </a:ext>
                  </a:extLst>
                </a:gridCol>
                <a:gridCol w="1392963">
                  <a:extLst>
                    <a:ext uri="{9D8B030D-6E8A-4147-A177-3AD203B41FA5}">
                      <a16:colId xmlns:a16="http://schemas.microsoft.com/office/drawing/2014/main" val="3292072409"/>
                    </a:ext>
                  </a:extLst>
                </a:gridCol>
              </a:tblGrid>
              <a:tr h="32518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5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ADJUDICACIÓN </a:t>
                      </a:r>
                      <a:endParaRPr lang="es-CO" sz="105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99" marR="5099" marT="509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5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DESCRIPCIÓN</a:t>
                      </a:r>
                      <a:endParaRPr lang="es-CO" sz="105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99" marR="5099" marT="509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5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EDEMET / EDECHI</a:t>
                      </a:r>
                      <a:endParaRPr lang="es-CO" sz="105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99" marR="5099" marT="509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5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FECHA ADJUDICADO</a:t>
                      </a:r>
                      <a:endParaRPr lang="es-CO" sz="105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99" marR="5099" marT="509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5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ESTADO</a:t>
                      </a:r>
                      <a:endParaRPr lang="es-CO" sz="105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99" marR="5099" marT="509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5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TIPO PROCESO</a:t>
                      </a:r>
                      <a:endParaRPr lang="es-CO" sz="105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99" marR="5099" marT="509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05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PORTAL COMPRAS</a:t>
                      </a:r>
                      <a:endParaRPr lang="es-CO" sz="105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99" marR="5099" marT="5099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210740"/>
                  </a:ext>
                </a:extLst>
              </a:tr>
              <a:tr h="172761"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14B01225T1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SUMINISTRO HERRAJES 2025-2028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EDEMET-EDECHI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mar-25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Aprobada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Concurso por L.C.*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ARIBA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764803"/>
                  </a:ext>
                </a:extLst>
              </a:tr>
              <a:tr h="172761"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14B01525T1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PROTECTORAS AVIFAUNA EDECHI - EDEMET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EDEMET-EDECHI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mar-25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Aprobada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Concurso por L.C.*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ARIBA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2195729"/>
                  </a:ext>
                </a:extLst>
              </a:tr>
              <a:tr h="172761"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14B01225T1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SUMINISTRO HERRAJES 2025-2028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EDEMET-EDECHI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mar-25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Aprobada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Concurso por L.C.*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ARIBA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387139"/>
                  </a:ext>
                </a:extLst>
              </a:tr>
              <a:tr h="172761"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14B01525T1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PROTECTORAS AVIFAUNA EDECHI - EDEMET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EDEMET-EDECHI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mar-25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Aprobada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Concurso por L.C.*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ARIBA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537493"/>
                  </a:ext>
                </a:extLst>
              </a:tr>
              <a:tr h="340422"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14A01425T1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MX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SUMINISTRO CABLES MT BT Y TERMINALES SE CHANGUINOLA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EDECHI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abr-25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Aprobada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Concurso por L.C.*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ARIBA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605869"/>
                  </a:ext>
                </a:extLst>
              </a:tr>
              <a:tr h="340422"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27A00323T1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MX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SERV ESTUDIOS DE CONEXIÓN, REV PLANO LEVANTAM DISEÑO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EDEMET-EDECHI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abr-25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Aprobada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Concurso por L.C.*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ARIBA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735978"/>
                  </a:ext>
                </a:extLst>
              </a:tr>
              <a:tr h="172761"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14B03923T1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MX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LUMINARIAS Y ACCESORIOS LED (2025-2026)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EDEMET-EDECHI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abr-25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Aprobada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Concurso por L.C.*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ARIBA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571237"/>
                  </a:ext>
                </a:extLst>
              </a:tr>
              <a:tr h="172761"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14A01023T1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AISLADORES MT BT (2023-2026)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EDEMET-EDECHI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abr-25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Aprobada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Concurso por L.C.*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ARIBA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224407"/>
                  </a:ext>
                </a:extLst>
              </a:tr>
              <a:tr h="172761"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14A01625T1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TRANSFORMADORES DE POTENCIA DE 34.5KV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EDEMET-EDECHI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abr-25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Aprobada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Concurso por L.C.*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ARIBA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2399163"/>
                  </a:ext>
                </a:extLst>
              </a:tr>
              <a:tr h="340422"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23C00425T1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MX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OBRA CIVIL Y MEM AMPLIACIÓN DE LA SE JDA 34.5/13.8KV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EDEMET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abr-25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Aprobada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Concurso por L.C.*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ARIBA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2722674"/>
                  </a:ext>
                </a:extLst>
              </a:tr>
              <a:tr h="340422"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23C00725T1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MX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OBRA CIVIL Y MONTAJE ELECTROMECÁNICO AMPLIACIÓN SE SANTIAGO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EDEMET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abr-25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Aprobada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Concurso por L.C.*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ARIBA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7062357"/>
                  </a:ext>
                </a:extLst>
              </a:tr>
              <a:tr h="172761"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14A01525T1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CENTRO DE SECCIONAMIENTO</a:t>
                      </a:r>
                    </a:p>
                  </a:txBody>
                  <a:tcPr marL="5099" marR="5099" marT="5099" marB="0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EDEMET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abr-25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Aprobada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Concurso por L.C.*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ARIBA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014230"/>
                  </a:ext>
                </a:extLst>
              </a:tr>
              <a:tr h="340422"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27A00323T1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MX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SERV ESTUDIOS DE CONEXIÓN, REV PLANO LEVANTAM DISEÑO</a:t>
                      </a:r>
                    </a:p>
                  </a:txBody>
                  <a:tcPr marL="5099" marR="5099" marT="5099" marB="0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EDEMET-EDECHI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abr-25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Aprobada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Concurso por L.C.*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ARIBA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144836"/>
                  </a:ext>
                </a:extLst>
              </a:tr>
              <a:tr h="172761"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14B03923T1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MX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LUMINARIAS Y ACCESORIOS LED (2025-2026)</a:t>
                      </a:r>
                    </a:p>
                  </a:txBody>
                  <a:tcPr marL="5099" marR="5099" marT="5099" marB="0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EDEMET-EDECHI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abr-25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Aprobada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Concurso por L.C.*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ARIBA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4065994"/>
                  </a:ext>
                </a:extLst>
              </a:tr>
              <a:tr h="172761"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14A01023T1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AISLADORES MT BT (2023-2026)</a:t>
                      </a:r>
                    </a:p>
                  </a:txBody>
                  <a:tcPr marL="5099" marR="5099" marT="5099" marB="0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EDEMET-EDECHI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abr-25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Aprobada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Concurso por L.C.*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ARIBA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396681"/>
                  </a:ext>
                </a:extLst>
              </a:tr>
              <a:tr h="172761"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14A01625T1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TRANSFORMADORES DE POTENCIA DE 34.5KV</a:t>
                      </a:r>
                    </a:p>
                  </a:txBody>
                  <a:tcPr marL="5099" marR="5099" marT="5099" marB="0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EDEMET-EDECHI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abr-25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Aprobada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Concurso por L.C.*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ARIBA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582584"/>
                  </a:ext>
                </a:extLst>
              </a:tr>
              <a:tr h="172761"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14A01925T1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TRANSFORMADOR SSAA TIPO PAD-MOUNTED 150K</a:t>
                      </a:r>
                    </a:p>
                  </a:txBody>
                  <a:tcPr marL="5099" marR="5099" marT="5099" marB="0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EDECHI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may-25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Aprobada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Concurso por L.C.*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ARIBA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4607386"/>
                  </a:ext>
                </a:extLst>
              </a:tr>
              <a:tr h="172761"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33G01524T1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SERVICIO DE LOGISTICA DE PLANTAS</a:t>
                      </a:r>
                    </a:p>
                  </a:txBody>
                  <a:tcPr marL="5099" marR="5099" marT="5099" marB="0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EDEMET-EDECHI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may-25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Aprobada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Concurso por L.C.*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ARIBA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632549"/>
                  </a:ext>
                </a:extLst>
              </a:tr>
              <a:tr h="172761"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14B01925T1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VENTILADOR F16 115 VOLTIOS</a:t>
                      </a:r>
                    </a:p>
                  </a:txBody>
                  <a:tcPr marL="5099" marR="5099" marT="5099" marB="0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EDEMET-EDECHI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may-25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Aprobada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Concurso por L.C.*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ARIBA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9678925"/>
                  </a:ext>
                </a:extLst>
              </a:tr>
              <a:tr h="340422"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14A02125T1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MX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TERMINALES Y EMPALMES SUBTERRANEOS 2025 - 2028</a:t>
                      </a:r>
                    </a:p>
                  </a:txBody>
                  <a:tcPr marL="5099" marR="5099" marT="5099" marB="0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EDEMET-EDECHI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may-25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Aprobada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Concurso por L.C.*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ARIBA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9120289"/>
                  </a:ext>
                </a:extLst>
              </a:tr>
              <a:tr h="172761"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14B01825T1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PARARRAYOS 5KV - 115 KV</a:t>
                      </a:r>
                    </a:p>
                  </a:txBody>
                  <a:tcPr marL="5099" marR="5099" marT="5099" marB="0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EDEMET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may-25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Aprobada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Concurso por L.C.*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09585" rtl="0" eaLnBrk="1" fontAlgn="b" latinLnBrk="0" hangingPunct="1">
                        <a:buNone/>
                      </a:pPr>
                      <a:r>
                        <a:rPr lang="es-CO" sz="1100" u="none" strike="noStrike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ARIBA</a:t>
                      </a:r>
                    </a:p>
                  </a:txBody>
                  <a:tcPr marL="5099" marR="5099" marT="5099" marB="0" anchor="b">
                    <a:solidFill>
                      <a:schemeClr val="bg2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79864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7242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F54F4-CC0E-2224-1AC4-D9B20E08C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5">
            <a:extLst>
              <a:ext uri="{FF2B5EF4-FFF2-40B4-BE49-F238E27FC236}">
                <a16:creationId xmlns:a16="http://schemas.microsoft.com/office/drawing/2014/main" id="{9F4843ED-E76C-9542-8C88-921CA05BDC3C}"/>
              </a:ext>
            </a:extLst>
          </p:cNvPr>
          <p:cNvSpPr/>
          <p:nvPr/>
        </p:nvSpPr>
        <p:spPr bwMode="auto">
          <a:xfrm>
            <a:off x="0" y="6665976"/>
            <a:ext cx="12192000" cy="192024"/>
          </a:xfrm>
          <a:prstGeom prst="rect">
            <a:avLst/>
          </a:prstGeom>
          <a:solidFill>
            <a:srgbClr val="E572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121920" rIns="121920" bIns="121920" numCol="1" rtlCol="0" anchor="ctr" anchorCtr="0" compatLnSpc="1">
            <a:prstTxWarp prst="textNoShape">
              <a:avLst/>
            </a:prstTxWarp>
          </a:bodyPr>
          <a:lstStyle/>
          <a:p>
            <a:pPr algn="ctr" defTabSz="1219170" eaLnBrk="0" fontAlgn="base" hangingPunct="0">
              <a:spcAft>
                <a:spcPct val="0"/>
              </a:spcAft>
            </a:pPr>
            <a:endParaRPr lang="en-US" sz="1867" b="1" dirty="0">
              <a:solidFill>
                <a:srgbClr val="FFFFFF"/>
              </a:solidFill>
              <a:latin typeface="FS Emeric SemiBold" charset="0"/>
              <a:ea typeface="FS Emeric SemiBold" charset="0"/>
              <a:cs typeface="FS Emeric SemiBold" charset="0"/>
            </a:endParaRPr>
          </a:p>
        </p:txBody>
      </p:sp>
      <p:sp>
        <p:nvSpPr>
          <p:cNvPr id="6" name="Título 9">
            <a:extLst>
              <a:ext uri="{FF2B5EF4-FFF2-40B4-BE49-F238E27FC236}">
                <a16:creationId xmlns:a16="http://schemas.microsoft.com/office/drawing/2014/main" id="{A6D12298-A044-B206-C0B2-2EC0A2EACA12}"/>
              </a:ext>
            </a:extLst>
          </p:cNvPr>
          <p:cNvSpPr txBox="1">
            <a:spLocks/>
          </p:cNvSpPr>
          <p:nvPr/>
        </p:nvSpPr>
        <p:spPr>
          <a:xfrm>
            <a:off x="538103" y="6391152"/>
            <a:ext cx="2417533" cy="274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200" kern="0" dirty="0"/>
              <a:t>*L.C. Libre Concurrencia</a:t>
            </a:r>
            <a:endParaRPr lang="es-ES" sz="1200" kern="0" dirty="0"/>
          </a:p>
        </p:txBody>
      </p:sp>
      <p:sp>
        <p:nvSpPr>
          <p:cNvPr id="2" name="Título 9">
            <a:extLst>
              <a:ext uri="{FF2B5EF4-FFF2-40B4-BE49-F238E27FC236}">
                <a16:creationId xmlns:a16="http://schemas.microsoft.com/office/drawing/2014/main" id="{9CF710D6-602A-0736-B43E-F4D1F55572E3}"/>
              </a:ext>
            </a:extLst>
          </p:cNvPr>
          <p:cNvSpPr txBox="1">
            <a:spLocks/>
          </p:cNvSpPr>
          <p:nvPr/>
        </p:nvSpPr>
        <p:spPr>
          <a:xfrm>
            <a:off x="461913" y="392750"/>
            <a:ext cx="9346631" cy="59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800" kern="0" dirty="0"/>
              <a:t>LICITACIONES APROBADAS ENE 2024 – AGT 2025</a:t>
            </a:r>
            <a:endParaRPr lang="es-ES" sz="1800" kern="0" dirty="0"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0795F352-0B7D-50BC-8B8E-A88CE297FA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748410"/>
              </p:ext>
            </p:extLst>
          </p:nvPr>
        </p:nvGraphicFramePr>
        <p:xfrm>
          <a:off x="292231" y="1187778"/>
          <a:ext cx="11604397" cy="51957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57856">
                  <a:extLst>
                    <a:ext uri="{9D8B030D-6E8A-4147-A177-3AD203B41FA5}">
                      <a16:colId xmlns:a16="http://schemas.microsoft.com/office/drawing/2014/main" val="3903385560"/>
                    </a:ext>
                  </a:extLst>
                </a:gridCol>
                <a:gridCol w="3846901">
                  <a:extLst>
                    <a:ext uri="{9D8B030D-6E8A-4147-A177-3AD203B41FA5}">
                      <a16:colId xmlns:a16="http://schemas.microsoft.com/office/drawing/2014/main" val="3585389145"/>
                    </a:ext>
                  </a:extLst>
                </a:gridCol>
                <a:gridCol w="1324760">
                  <a:extLst>
                    <a:ext uri="{9D8B030D-6E8A-4147-A177-3AD203B41FA5}">
                      <a16:colId xmlns:a16="http://schemas.microsoft.com/office/drawing/2014/main" val="828112138"/>
                    </a:ext>
                  </a:extLst>
                </a:gridCol>
                <a:gridCol w="1070000">
                  <a:extLst>
                    <a:ext uri="{9D8B030D-6E8A-4147-A177-3AD203B41FA5}">
                      <a16:colId xmlns:a16="http://schemas.microsoft.com/office/drawing/2014/main" val="2213617865"/>
                    </a:ext>
                  </a:extLst>
                </a:gridCol>
                <a:gridCol w="764286">
                  <a:extLst>
                    <a:ext uri="{9D8B030D-6E8A-4147-A177-3AD203B41FA5}">
                      <a16:colId xmlns:a16="http://schemas.microsoft.com/office/drawing/2014/main" val="3787720766"/>
                    </a:ext>
                  </a:extLst>
                </a:gridCol>
                <a:gridCol w="1452142">
                  <a:extLst>
                    <a:ext uri="{9D8B030D-6E8A-4147-A177-3AD203B41FA5}">
                      <a16:colId xmlns:a16="http://schemas.microsoft.com/office/drawing/2014/main" val="3164926969"/>
                    </a:ext>
                  </a:extLst>
                </a:gridCol>
                <a:gridCol w="1388452">
                  <a:extLst>
                    <a:ext uri="{9D8B030D-6E8A-4147-A177-3AD203B41FA5}">
                      <a16:colId xmlns:a16="http://schemas.microsoft.com/office/drawing/2014/main" val="1497722148"/>
                    </a:ext>
                  </a:extLst>
                </a:gridCol>
              </a:tblGrid>
              <a:tr h="347711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ADJUDICACIÓN 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99" marR="5099" marT="509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DESCRIPCIÓN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99" marR="5099" marT="509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EDEMET / EDECHI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99" marR="5099" marT="509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FECHA ADJUDICADO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99" marR="5099" marT="509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ESTADO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99" marR="5099" marT="509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TIPO PROCESO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99" marR="5099" marT="509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PORTAL COMPRAS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099" marR="5099" marT="5099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710690"/>
                  </a:ext>
                </a:extLst>
              </a:tr>
              <a:tr h="353813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14B01625T1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AISLADORES TRANSFORMADORES BUSHING TRENCH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may-25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357078"/>
                  </a:ext>
                </a:extLst>
              </a:tr>
              <a:tr h="183007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14B01725T1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CONECTOR EN T DE 3" TTF-3040 Y 2.5" TTF-2440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may-25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7044894"/>
                  </a:ext>
                </a:extLst>
              </a:tr>
              <a:tr h="353813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23C00825T1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 dirty="0">
                          <a:effectLst/>
                          <a:latin typeface="Arial "/>
                        </a:rPr>
                        <a:t>OBRA CIVIL Y MONTAJE  LAT 115KV BURUNGA-PANAMA PACIFICO</a:t>
                      </a:r>
                      <a:endParaRPr lang="es-MX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may-25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Aprobada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692718"/>
                  </a:ext>
                </a:extLst>
              </a:tr>
              <a:tr h="175269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14A01725T1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AISLADORES POLIMERICOS 115KV LSAT BURUNGA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may-25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Aprobada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1188707"/>
                  </a:ext>
                </a:extLst>
              </a:tr>
              <a:tr h="183007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33G01524T1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SERVICIO DE LOGISTICA DE PLANTAS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EDEMET-EDECHI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may-25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483750"/>
                  </a:ext>
                </a:extLst>
              </a:tr>
              <a:tr h="183007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14B01925T1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VENTILADOR F24 208 VOLTIOS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EDEMET-EDECHI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may-25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Aprobada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146914"/>
                  </a:ext>
                </a:extLst>
              </a:tr>
              <a:tr h="353813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14A02125T1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 dirty="0">
                          <a:effectLst/>
                          <a:latin typeface="Arial "/>
                        </a:rPr>
                        <a:t>TERMINALES Y EMPALMES SUBTERRANEOS 2025 - 2028</a:t>
                      </a:r>
                      <a:endParaRPr lang="es-MX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EDEMET-EDECHI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may-25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219270"/>
                  </a:ext>
                </a:extLst>
              </a:tr>
              <a:tr h="183007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14B03125T1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TEE DE BRONCE ATORNILLADA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EDECHI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jun-25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5887890"/>
                  </a:ext>
                </a:extLst>
              </a:tr>
              <a:tr h="353813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14A02625T1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TRANSFORMADOR DE POTENCIA 230/34,5KV SE VELADERO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jun-25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4699914"/>
                  </a:ext>
                </a:extLst>
              </a:tr>
              <a:tr h="183007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14A02725T1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 dirty="0">
                          <a:effectLst/>
                          <a:latin typeface="Arial "/>
                        </a:rPr>
                        <a:t>INTERRUPTORES 34,5KV PARA LA SE VELADERO</a:t>
                      </a:r>
                      <a:endParaRPr lang="es-MX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EDECHI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jun-25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178616"/>
                  </a:ext>
                </a:extLst>
              </a:tr>
              <a:tr h="183007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14B02525T1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BUSHING COT 125 3150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jun-25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6541705"/>
                  </a:ext>
                </a:extLst>
              </a:tr>
              <a:tr h="183007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14B02625T1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s-MX" sz="1100" u="none" strike="noStrike" dirty="0">
                          <a:effectLst/>
                          <a:latin typeface="Arial "/>
                        </a:rPr>
                        <a:t>OCHO ARMARIOS DE PROTECCIÓN TELECONT</a:t>
                      </a:r>
                      <a:endParaRPr lang="es-MX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jun-25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0137024"/>
                  </a:ext>
                </a:extLst>
              </a:tr>
              <a:tr h="183007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14B02725T1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AISLADORES 115 KV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jun-25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443629"/>
                  </a:ext>
                </a:extLst>
              </a:tr>
              <a:tr h="183007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14B02925T1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s-MX" sz="1100" u="none" strike="noStrike">
                          <a:effectLst/>
                          <a:latin typeface="Arial "/>
                        </a:rPr>
                        <a:t>SUMINISTRO URETENO SEAL COAT RED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jun-25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2764822"/>
                  </a:ext>
                </a:extLst>
              </a:tr>
              <a:tr h="183007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14B02325T1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s-MX" sz="1100" u="none" strike="noStrike">
                          <a:effectLst/>
                          <a:latin typeface="Arial "/>
                        </a:rPr>
                        <a:t>CABLE DE CONTROL 4 X 10 APANTALLADO_2025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jun-25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0282300"/>
                  </a:ext>
                </a:extLst>
              </a:tr>
              <a:tr h="183007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14B02425T1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s-MX" sz="1100" u="none" strike="noStrike">
                          <a:effectLst/>
                          <a:latin typeface="Arial "/>
                        </a:rPr>
                        <a:t>ABRAZADERAS PARA CABLES KOZ TRI 38-53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jun-25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776742"/>
                  </a:ext>
                </a:extLst>
              </a:tr>
              <a:tr h="183007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14B03025T1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TERMINACIÓN PREMOLDEADAS EN 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jun-25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2750680"/>
                  </a:ext>
                </a:extLst>
              </a:tr>
              <a:tr h="183007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14B03225T1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CILINDROS DE GAS SF6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jun-25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Aprobada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24374"/>
                  </a:ext>
                </a:extLst>
              </a:tr>
              <a:tr h="34771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14B03325T1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s-MX" sz="1100" u="none" strike="noStrike">
                          <a:effectLst/>
                          <a:latin typeface="Arial "/>
                        </a:rPr>
                        <a:t>ACEITE DIELÉCTRICO NYNAS, SILICA GEL, PENETROX Y BELZONA 111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jun-25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Aprobada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9692192"/>
                  </a:ext>
                </a:extLst>
              </a:tr>
              <a:tr h="183007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14A01825T1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pt-BR" sz="1100" u="none" strike="noStrike">
                          <a:effectLst/>
                          <a:latin typeface="Arial "/>
                        </a:rPr>
                        <a:t>TRANSFORMADOR SECO 300KVA 13.8 KV/208 V</a:t>
                      </a:r>
                      <a:endParaRPr lang="pt-BR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jun-25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562783"/>
                  </a:ext>
                </a:extLst>
              </a:tr>
              <a:tr h="34771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14A02425T1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s-MX" sz="1100" u="none" strike="noStrike">
                          <a:effectLst/>
                          <a:latin typeface="Arial "/>
                        </a:rPr>
                        <a:t>SISTEMA DE CABLES DE ALTA TENSIÓN SE BURUNGA, SE PANAMA PACI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jun-25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5099" marR="5099" marT="5099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190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0162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251DB8-F027-F184-54A5-34ACE20EB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5">
            <a:extLst>
              <a:ext uri="{FF2B5EF4-FFF2-40B4-BE49-F238E27FC236}">
                <a16:creationId xmlns:a16="http://schemas.microsoft.com/office/drawing/2014/main" id="{B77319F1-F9B1-5E99-87D9-F153C486ACE7}"/>
              </a:ext>
            </a:extLst>
          </p:cNvPr>
          <p:cNvSpPr/>
          <p:nvPr/>
        </p:nvSpPr>
        <p:spPr bwMode="auto">
          <a:xfrm>
            <a:off x="0" y="6665976"/>
            <a:ext cx="12192000" cy="192024"/>
          </a:xfrm>
          <a:prstGeom prst="rect">
            <a:avLst/>
          </a:prstGeom>
          <a:solidFill>
            <a:srgbClr val="E572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121920" rIns="121920" bIns="121920" numCol="1" rtlCol="0" anchor="ctr" anchorCtr="0" compatLnSpc="1">
            <a:prstTxWarp prst="textNoShape">
              <a:avLst/>
            </a:prstTxWarp>
          </a:bodyPr>
          <a:lstStyle/>
          <a:p>
            <a:pPr algn="ctr" defTabSz="1219170" eaLnBrk="0" fontAlgn="base" hangingPunct="0">
              <a:spcAft>
                <a:spcPct val="0"/>
              </a:spcAft>
            </a:pPr>
            <a:endParaRPr lang="en-US" sz="1867" b="1" dirty="0">
              <a:solidFill>
                <a:srgbClr val="FFFFFF"/>
              </a:solidFill>
              <a:latin typeface="FS Emeric SemiBold" charset="0"/>
              <a:ea typeface="FS Emeric SemiBold" charset="0"/>
              <a:cs typeface="FS Emeric SemiBold" charset="0"/>
            </a:endParaRPr>
          </a:p>
        </p:txBody>
      </p:sp>
      <p:sp>
        <p:nvSpPr>
          <p:cNvPr id="6" name="Título 9">
            <a:extLst>
              <a:ext uri="{FF2B5EF4-FFF2-40B4-BE49-F238E27FC236}">
                <a16:creationId xmlns:a16="http://schemas.microsoft.com/office/drawing/2014/main" id="{2400E2EC-837E-263C-ABBF-B19727CEBB6A}"/>
              </a:ext>
            </a:extLst>
          </p:cNvPr>
          <p:cNvSpPr txBox="1">
            <a:spLocks/>
          </p:cNvSpPr>
          <p:nvPr/>
        </p:nvSpPr>
        <p:spPr>
          <a:xfrm>
            <a:off x="538103" y="6391152"/>
            <a:ext cx="2593024" cy="274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200" kern="0" dirty="0"/>
              <a:t>*L.C. Libre Concurrencia</a:t>
            </a:r>
            <a:endParaRPr lang="es-ES" sz="1200" kern="0" dirty="0"/>
          </a:p>
        </p:txBody>
      </p:sp>
      <p:sp>
        <p:nvSpPr>
          <p:cNvPr id="2" name="Título 9">
            <a:extLst>
              <a:ext uri="{FF2B5EF4-FFF2-40B4-BE49-F238E27FC236}">
                <a16:creationId xmlns:a16="http://schemas.microsoft.com/office/drawing/2014/main" id="{EDC5C4E8-ECA4-ACEF-D948-26E491149429}"/>
              </a:ext>
            </a:extLst>
          </p:cNvPr>
          <p:cNvSpPr txBox="1">
            <a:spLocks/>
          </p:cNvSpPr>
          <p:nvPr/>
        </p:nvSpPr>
        <p:spPr>
          <a:xfrm>
            <a:off x="461913" y="392750"/>
            <a:ext cx="9346631" cy="59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800" kern="0" dirty="0"/>
              <a:t>LICITACIONES APROBADAS ENE 2024 – AGT 2025</a:t>
            </a:r>
            <a:endParaRPr lang="es-ES" sz="1800" kern="0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0D472FC-501A-4398-F776-62C48E7C7F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7287230"/>
              </p:ext>
            </p:extLst>
          </p:nvPr>
        </p:nvGraphicFramePr>
        <p:xfrm>
          <a:off x="263951" y="1262774"/>
          <a:ext cx="11726944" cy="35028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6420">
                  <a:extLst>
                    <a:ext uri="{9D8B030D-6E8A-4147-A177-3AD203B41FA5}">
                      <a16:colId xmlns:a16="http://schemas.microsoft.com/office/drawing/2014/main" val="3468600025"/>
                    </a:ext>
                  </a:extLst>
                </a:gridCol>
                <a:gridCol w="3887527">
                  <a:extLst>
                    <a:ext uri="{9D8B030D-6E8A-4147-A177-3AD203B41FA5}">
                      <a16:colId xmlns:a16="http://schemas.microsoft.com/office/drawing/2014/main" val="3979326673"/>
                    </a:ext>
                  </a:extLst>
                </a:gridCol>
                <a:gridCol w="1338751">
                  <a:extLst>
                    <a:ext uri="{9D8B030D-6E8A-4147-A177-3AD203B41FA5}">
                      <a16:colId xmlns:a16="http://schemas.microsoft.com/office/drawing/2014/main" val="719249647"/>
                    </a:ext>
                  </a:extLst>
                </a:gridCol>
                <a:gridCol w="1081299">
                  <a:extLst>
                    <a:ext uri="{9D8B030D-6E8A-4147-A177-3AD203B41FA5}">
                      <a16:colId xmlns:a16="http://schemas.microsoft.com/office/drawing/2014/main" val="1862392666"/>
                    </a:ext>
                  </a:extLst>
                </a:gridCol>
                <a:gridCol w="772356">
                  <a:extLst>
                    <a:ext uri="{9D8B030D-6E8A-4147-A177-3AD203B41FA5}">
                      <a16:colId xmlns:a16="http://schemas.microsoft.com/office/drawing/2014/main" val="2238968823"/>
                    </a:ext>
                  </a:extLst>
                </a:gridCol>
                <a:gridCol w="1467477">
                  <a:extLst>
                    <a:ext uri="{9D8B030D-6E8A-4147-A177-3AD203B41FA5}">
                      <a16:colId xmlns:a16="http://schemas.microsoft.com/office/drawing/2014/main" val="2447192950"/>
                    </a:ext>
                  </a:extLst>
                </a:gridCol>
                <a:gridCol w="1403114">
                  <a:extLst>
                    <a:ext uri="{9D8B030D-6E8A-4147-A177-3AD203B41FA5}">
                      <a16:colId xmlns:a16="http://schemas.microsoft.com/office/drawing/2014/main" val="3481371585"/>
                    </a:ext>
                  </a:extLst>
                </a:gridCol>
              </a:tblGrid>
              <a:tr h="35718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ADJUDICACIÓN 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DESCRIPCIÓN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EDEMET / EDECHI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FECHA ADJUDICADO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ESTADO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TIPO PROCESO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PORTAL COMPRAS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929639"/>
                  </a:ext>
                </a:extLst>
              </a:tr>
              <a:tr h="18799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14A02525T1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AMORTIGUADORES 115KV LAT BURUNGA-HOWARD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jun-25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ARIBA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3950707"/>
                  </a:ext>
                </a:extLst>
              </a:tr>
              <a:tr h="18799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14B03525T1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ARMARIO UCI  SE VELADERO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jul-25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459065"/>
                  </a:ext>
                </a:extLst>
              </a:tr>
              <a:tr h="18799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14A02925T1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AISLADORES TIPO POSTE  36KV  SE VELADERO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jul-25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ARIBA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133569"/>
                  </a:ext>
                </a:extLst>
              </a:tr>
              <a:tr h="18799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14A01223T1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APARELLAJE MT GLOBAL 2025-2026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EDEMET-EDECHI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jul-25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5574"/>
                  </a:ext>
                </a:extLst>
              </a:tr>
              <a:tr h="18799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14B03825T1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CÁMARA TERMOGRÁFICA 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jul-25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080327"/>
                  </a:ext>
                </a:extLst>
              </a:tr>
              <a:tr h="18799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14A02825T1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DETECTOR PASO DE FALTA ADAPTIVO LAMT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jul-25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460246"/>
                  </a:ext>
                </a:extLst>
              </a:tr>
              <a:tr h="18799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14A01223T1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APARELLAJE MT GLOBAL 2025-2026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EDEMET-EDECHI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jul-25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ARIBA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903797"/>
                  </a:ext>
                </a:extLst>
              </a:tr>
              <a:tr h="18799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14A03025T1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>
                          <a:effectLst/>
                        </a:rPr>
                        <a:t>AUTOVÁLVULAS 34,5KV PARA LA SE VELADERO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ago-25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70528"/>
                  </a:ext>
                </a:extLst>
              </a:tr>
              <a:tr h="363449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14B06123T1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>
                          <a:effectLst/>
                        </a:rPr>
                        <a:t>RENOVACION MATERIALES PARA MATRICULACIÓN DE ACTIVOS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EDEMET-EDECHI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ago-25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204702"/>
                  </a:ext>
                </a:extLst>
              </a:tr>
              <a:tr h="18799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14B03925T1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SUMINISTRO DE ARMARIO DE MEDICIÓN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ago-25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ARIBA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460708"/>
                  </a:ext>
                </a:extLst>
              </a:tr>
              <a:tr h="18799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14B04125T1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SUMINISTRO DE AUTOVÁLVULAS 230KV BURUNGA</a:t>
                      </a:r>
                      <a:endParaRPr lang="pt-BR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ago-25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0764224"/>
                  </a:ext>
                </a:extLst>
              </a:tr>
              <a:tr h="187991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14B04025T1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s-MX" sz="1100" u="none" strike="noStrike">
                          <a:effectLst/>
                        </a:rPr>
                        <a:t>FUSIBLE LIMITADOR DE CORRIENTE 10 AMP 15 KV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ago-25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ARIBA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6263812"/>
                  </a:ext>
                </a:extLst>
              </a:tr>
              <a:tr h="357182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14A03125T1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TRANSFORMADOR DE SERVICIOS AUXILIARES SE POCRI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ago-25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ARIBA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901662"/>
                  </a:ext>
                </a:extLst>
              </a:tr>
              <a:tr h="357182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14B06123T1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es-MX" sz="1100" u="none" strike="noStrike">
                          <a:effectLst/>
                        </a:rPr>
                        <a:t>RENOVACION MATERIALES PARA MATRICULACIÓN DE ACTIVOS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EDEMET-EDECHI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ago-25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Aprobada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ARIBA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66" marR="6266" marT="6266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250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7907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5">
            <a:extLst>
              <a:ext uri="{FF2B5EF4-FFF2-40B4-BE49-F238E27FC236}">
                <a16:creationId xmlns:a16="http://schemas.microsoft.com/office/drawing/2014/main" id="{DD93E620-1733-BEF2-EDDB-DC1F11434BB9}"/>
              </a:ext>
            </a:extLst>
          </p:cNvPr>
          <p:cNvSpPr/>
          <p:nvPr/>
        </p:nvSpPr>
        <p:spPr bwMode="auto">
          <a:xfrm>
            <a:off x="0" y="6665976"/>
            <a:ext cx="12192000" cy="192024"/>
          </a:xfrm>
          <a:prstGeom prst="rect">
            <a:avLst/>
          </a:prstGeom>
          <a:solidFill>
            <a:srgbClr val="E572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121920" rIns="121920" bIns="121920" numCol="1" rtlCol="0" anchor="ctr" anchorCtr="0" compatLnSpc="1">
            <a:prstTxWarp prst="textNoShape">
              <a:avLst/>
            </a:prstTxWarp>
          </a:bodyPr>
          <a:lstStyle/>
          <a:p>
            <a:pPr algn="ctr" defTabSz="1219170" eaLnBrk="0" fontAlgn="base" hangingPunct="0">
              <a:spcAft>
                <a:spcPct val="0"/>
              </a:spcAft>
            </a:pPr>
            <a:endParaRPr lang="en-US" sz="1867" b="1" dirty="0">
              <a:solidFill>
                <a:srgbClr val="FFFFFF"/>
              </a:solidFill>
              <a:latin typeface="FS Emeric SemiBold" charset="0"/>
              <a:ea typeface="FS Emeric SemiBold" charset="0"/>
              <a:cs typeface="FS Emeric SemiBold" charset="0"/>
            </a:endParaRPr>
          </a:p>
        </p:txBody>
      </p:sp>
      <p:sp>
        <p:nvSpPr>
          <p:cNvPr id="5" name="Título 9">
            <a:extLst>
              <a:ext uri="{FF2B5EF4-FFF2-40B4-BE49-F238E27FC236}">
                <a16:creationId xmlns:a16="http://schemas.microsoft.com/office/drawing/2014/main" id="{E20FAE9E-4228-A67C-E9BD-469DA6700F99}"/>
              </a:ext>
            </a:extLst>
          </p:cNvPr>
          <p:cNvSpPr txBox="1">
            <a:spLocks/>
          </p:cNvSpPr>
          <p:nvPr/>
        </p:nvSpPr>
        <p:spPr>
          <a:xfrm>
            <a:off x="222670" y="318048"/>
            <a:ext cx="9346631" cy="59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800" kern="0" dirty="0"/>
              <a:t>LICITACIONES EN CURSO AGT 2025</a:t>
            </a:r>
            <a:endParaRPr lang="es-ES" sz="1800" kern="0" dirty="0"/>
          </a:p>
        </p:txBody>
      </p:sp>
      <p:sp>
        <p:nvSpPr>
          <p:cNvPr id="6" name="Título 9">
            <a:extLst>
              <a:ext uri="{FF2B5EF4-FFF2-40B4-BE49-F238E27FC236}">
                <a16:creationId xmlns:a16="http://schemas.microsoft.com/office/drawing/2014/main" id="{674114E1-2024-FA98-55CF-75ABD176ACD4}"/>
              </a:ext>
            </a:extLst>
          </p:cNvPr>
          <p:cNvSpPr txBox="1">
            <a:spLocks/>
          </p:cNvSpPr>
          <p:nvPr/>
        </p:nvSpPr>
        <p:spPr>
          <a:xfrm>
            <a:off x="538103" y="6391152"/>
            <a:ext cx="2565315" cy="29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200" kern="0" dirty="0"/>
              <a:t>*L.C. Libre Concurrencia</a:t>
            </a:r>
            <a:endParaRPr lang="es-ES" sz="1200" kern="0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81BD1DC0-DB4A-59AA-76DD-36CBCF22DF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24256"/>
              </p:ext>
            </p:extLst>
          </p:nvPr>
        </p:nvGraphicFramePr>
        <p:xfrm>
          <a:off x="348792" y="1254124"/>
          <a:ext cx="11538408" cy="51370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7694">
                  <a:extLst>
                    <a:ext uri="{9D8B030D-6E8A-4147-A177-3AD203B41FA5}">
                      <a16:colId xmlns:a16="http://schemas.microsoft.com/office/drawing/2014/main" val="1530658705"/>
                    </a:ext>
                  </a:extLst>
                </a:gridCol>
                <a:gridCol w="3922254">
                  <a:extLst>
                    <a:ext uri="{9D8B030D-6E8A-4147-A177-3AD203B41FA5}">
                      <a16:colId xmlns:a16="http://schemas.microsoft.com/office/drawing/2014/main" val="4096632361"/>
                    </a:ext>
                  </a:extLst>
                </a:gridCol>
                <a:gridCol w="1665615">
                  <a:extLst>
                    <a:ext uri="{9D8B030D-6E8A-4147-A177-3AD203B41FA5}">
                      <a16:colId xmlns:a16="http://schemas.microsoft.com/office/drawing/2014/main" val="1082636492"/>
                    </a:ext>
                  </a:extLst>
                </a:gridCol>
                <a:gridCol w="1061156">
                  <a:extLst>
                    <a:ext uri="{9D8B030D-6E8A-4147-A177-3AD203B41FA5}">
                      <a16:colId xmlns:a16="http://schemas.microsoft.com/office/drawing/2014/main" val="1191140214"/>
                    </a:ext>
                  </a:extLst>
                </a:gridCol>
                <a:gridCol w="805942">
                  <a:extLst>
                    <a:ext uri="{9D8B030D-6E8A-4147-A177-3AD203B41FA5}">
                      <a16:colId xmlns:a16="http://schemas.microsoft.com/office/drawing/2014/main" val="686557491"/>
                    </a:ext>
                  </a:extLst>
                </a:gridCol>
                <a:gridCol w="1329805">
                  <a:extLst>
                    <a:ext uri="{9D8B030D-6E8A-4147-A177-3AD203B41FA5}">
                      <a16:colId xmlns:a16="http://schemas.microsoft.com/office/drawing/2014/main" val="3686340855"/>
                    </a:ext>
                  </a:extLst>
                </a:gridCol>
                <a:gridCol w="805942">
                  <a:extLst>
                    <a:ext uri="{9D8B030D-6E8A-4147-A177-3AD203B41FA5}">
                      <a16:colId xmlns:a16="http://schemas.microsoft.com/office/drawing/2014/main" val="1084604707"/>
                    </a:ext>
                  </a:extLst>
                </a:gridCol>
              </a:tblGrid>
              <a:tr h="57434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RFQ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DESCRIPCIÓN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EDEMET / EDECHI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FECHA ADJUDICADO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ESTADO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TIPO PROCESO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PORTAL COMPRAS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861071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Doc2131254423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SECCIONADORES DE 115KV APERT. VERTICAL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jun-24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9024696"/>
                  </a:ext>
                </a:extLst>
              </a:tr>
              <a:tr h="35761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Doc2287774334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SUMINISTRO SECCIONADOR 115KV y 34,5kv SE SANTIAGO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ago-24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9307761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Doc2276266691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SECCIONADOR AISLADO EN GAS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oct-24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85208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Doc2303433414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MÓDULO HÍBRIDO 115KV HIS  SE SANTIAGO</a:t>
                      </a:r>
                      <a:endParaRPr lang="pt-BR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oct-24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889588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Doc2246081126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TRANSFORMADORES DE PAT 34.5KV BURUNGA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oct-24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4430591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Doc2593354772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 dirty="0">
                          <a:effectLst/>
                        </a:rPr>
                        <a:t>ARMARIO DE PROTECCIÓN DIFERENCIAL BURUNGA</a:t>
                      </a:r>
                      <a:endParaRPr lang="es-MX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oct-24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659760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Doc2355149141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TRANSFORMADOR DE PAT 34,5KV SE VELADERO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nov-24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2823991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Doc2443690551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 dirty="0">
                          <a:effectLst/>
                        </a:rPr>
                        <a:t>SECCIONADORES 34,5KV PARA LA SE VELADERO</a:t>
                      </a:r>
                      <a:endParaRPr lang="es-MX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dic-24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435165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Doc2392156582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 dirty="0">
                          <a:effectLst/>
                        </a:rPr>
                        <a:t>FUENTES DE ALIMENTACIÓN 48 Y 125 VCC PAR</a:t>
                      </a:r>
                      <a:endParaRPr lang="es-MX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dic-24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216116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Doc2414671912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AUTOVÁLVULAS 115KV LSAT BURUNGA-HOWARD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dic-24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255343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Doc2386643062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POSTES METÁLICOS LAT BURUNGA-HOWARD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dic-24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4378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Doc2570927656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INTERRUPTOR DE 2 VIAS TIPO GAB TELECONTR</a:t>
                      </a:r>
                      <a:endParaRPr lang="pt-BR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feb-25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666088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Doc2405538907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CABLE DE GUARDA BURUBGA HOWARD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EDEMET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feb-25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2132226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Doc2570965621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CAB AAC 1350 Prote 1/0 Kcmil 15 kV Trica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EDEMET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feb-25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681074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Doc2508912411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>
                          <a:effectLst/>
                        </a:rPr>
                        <a:t>SISTEMA DE CABLES 115KV LAT DIVISA LA AR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EDEMET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mar-25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61948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Doc2504781803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POSTES ACERO GALVANIZADOS DIVISA LA ARENA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EDEMET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mar-25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852224"/>
                  </a:ext>
                </a:extLst>
              </a:tr>
              <a:tr h="35761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Doc2523378501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 dirty="0">
                          <a:effectLst/>
                        </a:rPr>
                        <a:t>TRAFO DE 115KV Y AUTOVALVULAS 34,5KV SE POCRI</a:t>
                      </a:r>
                      <a:endParaRPr lang="es-MX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mar-25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En Curso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9160519"/>
                  </a:ext>
                </a:extLst>
              </a:tr>
              <a:tr h="530257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Doc2562740236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>
                          <a:effectLst/>
                        </a:rPr>
                        <a:t>SUMINISTROS DE ARMARIOS DE PROTECCIÓN/COMUNICACIÓN/DOCUMENTACIÓN Y TABLERO DE SSAA SE VELADERO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mar-25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En Curso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3059005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Doc2550457159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 dirty="0">
                          <a:effectLst/>
                        </a:rPr>
                        <a:t>SISTEMA DE CABLES 12KV  SE LA FLORESTA</a:t>
                      </a:r>
                      <a:endParaRPr lang="es-MX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mar-25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977539"/>
                  </a:ext>
                </a:extLst>
              </a:tr>
              <a:tr h="35761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Doc2515985543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 dirty="0">
                          <a:effectLst/>
                        </a:rPr>
                        <a:t>DESHIDRATADOR DB200T DB100T-REGULADOR D TENSIÓN TAPCON 230 </a:t>
                      </a:r>
                      <a:endParaRPr lang="es-MX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EDEMET-EDECHI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abr-25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En Curso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ARIBA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8873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3618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933C2-97BD-0DED-61F1-CB777ECEA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5">
            <a:extLst>
              <a:ext uri="{FF2B5EF4-FFF2-40B4-BE49-F238E27FC236}">
                <a16:creationId xmlns:a16="http://schemas.microsoft.com/office/drawing/2014/main" id="{9E28BE81-84DA-27E0-8EBB-65B79F1982EA}"/>
              </a:ext>
            </a:extLst>
          </p:cNvPr>
          <p:cNvSpPr/>
          <p:nvPr/>
        </p:nvSpPr>
        <p:spPr bwMode="auto">
          <a:xfrm>
            <a:off x="0" y="6665976"/>
            <a:ext cx="12192000" cy="192024"/>
          </a:xfrm>
          <a:prstGeom prst="rect">
            <a:avLst/>
          </a:prstGeom>
          <a:solidFill>
            <a:srgbClr val="E572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121920" rIns="121920" bIns="121920" numCol="1" rtlCol="0" anchor="ctr" anchorCtr="0" compatLnSpc="1">
            <a:prstTxWarp prst="textNoShape">
              <a:avLst/>
            </a:prstTxWarp>
          </a:bodyPr>
          <a:lstStyle/>
          <a:p>
            <a:pPr algn="ctr" defTabSz="1219170" eaLnBrk="0" fontAlgn="base" hangingPunct="0">
              <a:spcAft>
                <a:spcPct val="0"/>
              </a:spcAft>
            </a:pPr>
            <a:endParaRPr lang="en-US" sz="1867" b="1" dirty="0">
              <a:solidFill>
                <a:srgbClr val="FFFFFF"/>
              </a:solidFill>
              <a:latin typeface="FS Emeric SemiBold" charset="0"/>
              <a:ea typeface="FS Emeric SemiBold" charset="0"/>
              <a:cs typeface="FS Emeric SemiBold" charset="0"/>
            </a:endParaRPr>
          </a:p>
        </p:txBody>
      </p:sp>
      <p:sp>
        <p:nvSpPr>
          <p:cNvPr id="5" name="Título 9">
            <a:extLst>
              <a:ext uri="{FF2B5EF4-FFF2-40B4-BE49-F238E27FC236}">
                <a16:creationId xmlns:a16="http://schemas.microsoft.com/office/drawing/2014/main" id="{E281AE46-88C3-D9D8-7DEA-81893EBEBE9B}"/>
              </a:ext>
            </a:extLst>
          </p:cNvPr>
          <p:cNvSpPr txBox="1">
            <a:spLocks/>
          </p:cNvSpPr>
          <p:nvPr/>
        </p:nvSpPr>
        <p:spPr>
          <a:xfrm>
            <a:off x="222670" y="318048"/>
            <a:ext cx="9346631" cy="59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800" kern="0" dirty="0"/>
              <a:t>LICITACIONES EN CURSO AGT 2025</a:t>
            </a:r>
            <a:endParaRPr lang="es-ES" sz="1800" kern="0" dirty="0"/>
          </a:p>
        </p:txBody>
      </p:sp>
      <p:sp>
        <p:nvSpPr>
          <p:cNvPr id="6" name="Título 9">
            <a:extLst>
              <a:ext uri="{FF2B5EF4-FFF2-40B4-BE49-F238E27FC236}">
                <a16:creationId xmlns:a16="http://schemas.microsoft.com/office/drawing/2014/main" id="{0CE4CA3C-72C8-3B03-9315-F4C623F2DC55}"/>
              </a:ext>
            </a:extLst>
          </p:cNvPr>
          <p:cNvSpPr txBox="1">
            <a:spLocks/>
          </p:cNvSpPr>
          <p:nvPr/>
        </p:nvSpPr>
        <p:spPr>
          <a:xfrm>
            <a:off x="538103" y="6391152"/>
            <a:ext cx="2805461" cy="3408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200" kern="0" dirty="0"/>
              <a:t>*L.C. Libre Concurrencia</a:t>
            </a:r>
            <a:endParaRPr lang="es-ES" sz="1200" kern="0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9039B08F-C0BC-501A-4B39-19956CCC12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669552"/>
              </p:ext>
            </p:extLst>
          </p:nvPr>
        </p:nvGraphicFramePr>
        <p:xfrm>
          <a:off x="311084" y="1254124"/>
          <a:ext cx="11613822" cy="51370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60425">
                  <a:extLst>
                    <a:ext uri="{9D8B030D-6E8A-4147-A177-3AD203B41FA5}">
                      <a16:colId xmlns:a16="http://schemas.microsoft.com/office/drawing/2014/main" val="3937029242"/>
                    </a:ext>
                  </a:extLst>
                </a:gridCol>
                <a:gridCol w="3947890">
                  <a:extLst>
                    <a:ext uri="{9D8B030D-6E8A-4147-A177-3AD203B41FA5}">
                      <a16:colId xmlns:a16="http://schemas.microsoft.com/office/drawing/2014/main" val="4288716783"/>
                    </a:ext>
                  </a:extLst>
                </a:gridCol>
                <a:gridCol w="1676501">
                  <a:extLst>
                    <a:ext uri="{9D8B030D-6E8A-4147-A177-3AD203B41FA5}">
                      <a16:colId xmlns:a16="http://schemas.microsoft.com/office/drawing/2014/main" val="2791631682"/>
                    </a:ext>
                  </a:extLst>
                </a:gridCol>
                <a:gridCol w="1068093">
                  <a:extLst>
                    <a:ext uri="{9D8B030D-6E8A-4147-A177-3AD203B41FA5}">
                      <a16:colId xmlns:a16="http://schemas.microsoft.com/office/drawing/2014/main" val="482754107"/>
                    </a:ext>
                  </a:extLst>
                </a:gridCol>
                <a:gridCol w="811209">
                  <a:extLst>
                    <a:ext uri="{9D8B030D-6E8A-4147-A177-3AD203B41FA5}">
                      <a16:colId xmlns:a16="http://schemas.microsoft.com/office/drawing/2014/main" val="394227937"/>
                    </a:ext>
                  </a:extLst>
                </a:gridCol>
                <a:gridCol w="1338495">
                  <a:extLst>
                    <a:ext uri="{9D8B030D-6E8A-4147-A177-3AD203B41FA5}">
                      <a16:colId xmlns:a16="http://schemas.microsoft.com/office/drawing/2014/main" val="3950289321"/>
                    </a:ext>
                  </a:extLst>
                </a:gridCol>
                <a:gridCol w="811209">
                  <a:extLst>
                    <a:ext uri="{9D8B030D-6E8A-4147-A177-3AD203B41FA5}">
                      <a16:colId xmlns:a16="http://schemas.microsoft.com/office/drawing/2014/main" val="796275403"/>
                    </a:ext>
                  </a:extLst>
                </a:gridCol>
              </a:tblGrid>
              <a:tr h="574339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RFQ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DESCRIPCIÓN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EDEMET / EDECHI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FECHA ADJUDICADO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ESTADO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TIPO PROCESO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PORTAL COMPRAS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99590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Doc2517322254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>
                          <a:effectLst/>
                        </a:rPr>
                        <a:t>7XRELÉS DIFERENCIAL LOGICAS EN 125 VDC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abr-25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9989500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Doc2517322254 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7XRELES PROT CIRCUTITO GE-F650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abr-25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131348"/>
                  </a:ext>
                </a:extLst>
              </a:tr>
              <a:tr h="35761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Doc2591417604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 dirty="0">
                          <a:effectLst/>
                        </a:rPr>
                        <a:t>CELDAS 4.16KV /CELDAS 34,5KV Y ACCESORIOS SE ALMIRANTE2</a:t>
                      </a:r>
                      <a:endParaRPr lang="es-MX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abr-25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4366375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Doc2554832513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34.5KV/4.16KV 10/12.5 MVA SE ALMIRANTE2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abr-25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058558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Doc2567474424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AUTO VÁLVULAS  SE POCRÍ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may-25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305808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Doc2602110720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INTERRUPTORES DE POTENCIA  SE POCRÍ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may-25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9906328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Doc2602225120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SECCIONADORES SE POCRÍ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may-25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669927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Doc2602384606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 dirty="0">
                          <a:effectLst/>
                        </a:rPr>
                        <a:t>TRANSFORMADORES DE TENSIÓN  SE POCRÍ</a:t>
                      </a:r>
                      <a:endParaRPr lang="es-MX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may-25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2990238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Doc2633369737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TRAFOS Y REGULADORES EDEMET - EDECHI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EDEMET-EDECHI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may-25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647182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Doc2572490480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>
                          <a:effectLst/>
                        </a:rPr>
                        <a:t>BATERÍA DE CONDENSADORES SE POCRÍ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EDEMET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may-25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2710619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Doc2607501106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pt-BR" sz="1100" u="none" strike="noStrike" dirty="0">
                          <a:effectLst/>
                        </a:rPr>
                        <a:t>SUMINISTRO DE AUTOVÁLVULAS 230KV VELADERO</a:t>
                      </a:r>
                      <a:endParaRPr lang="pt-BR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may-25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ARIBA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756783"/>
                  </a:ext>
                </a:extLst>
              </a:tr>
              <a:tr h="35761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Doc2628675548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SISTEMA DE POTENCIA 115KV INCLUYE SUMINISTRO  S/E CHORRERA – S/E El TORNO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may-25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En Curso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7754655"/>
                  </a:ext>
                </a:extLst>
              </a:tr>
              <a:tr h="35761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Doc2599908187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SUMINISTRO DE TRANSFORMADOR DE POTENCIA Y TRANSFORMADOR PAT 115-34,5KV 7MVA  SE POCRI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EDEMET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may-25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209640"/>
                  </a:ext>
                </a:extLst>
              </a:tr>
              <a:tr h="35761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Doc2600049071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>
                          <a:effectLst/>
                        </a:rPr>
                        <a:t>TRANSFORMADORES DE TENSIÓN Y CORRIENTE SE VELADERO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EDECHI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may-25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320724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Doc2600295264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TRANSFORMADOR DE TENSIÓN 115KV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may-25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43160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Doc2670578606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OBRAS CIVILES Y MEM SE  POCRÍ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may-25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En Curso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2317579"/>
                  </a:ext>
                </a:extLst>
              </a:tr>
              <a:tr h="35761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Doc2581160919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>
                          <a:effectLst/>
                        </a:rPr>
                        <a:t>SUMINISTRO DE ARMARIOS DE CONTROL Y 23M32 y 23B32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may-25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2590565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Doc2672407950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OBRA CIVIL MONTAJE ELECTROMEC SE VELADER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may-25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ARIBA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184652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Doc2593331319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SUMINISTRO DE AISLADORES TIPO POSTE Y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may-25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ARIBA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79961"/>
                  </a:ext>
                </a:extLst>
              </a:tr>
              <a:tr h="184974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Doc2593353499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SUMINISTRO DE INTERRUPTOR TANQUE VIVO 230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may-25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</a:rPr>
                        <a:t>ARIBA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58" marR="5458" marT="5458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10385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64920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31BCED-B0EC-6763-D462-38F1997B7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5">
            <a:extLst>
              <a:ext uri="{FF2B5EF4-FFF2-40B4-BE49-F238E27FC236}">
                <a16:creationId xmlns:a16="http://schemas.microsoft.com/office/drawing/2014/main" id="{93C04E09-10B1-6EDE-4BED-A8601F271086}"/>
              </a:ext>
            </a:extLst>
          </p:cNvPr>
          <p:cNvSpPr/>
          <p:nvPr/>
        </p:nvSpPr>
        <p:spPr bwMode="auto">
          <a:xfrm>
            <a:off x="0" y="6665976"/>
            <a:ext cx="12192000" cy="192024"/>
          </a:xfrm>
          <a:prstGeom prst="rect">
            <a:avLst/>
          </a:prstGeom>
          <a:solidFill>
            <a:srgbClr val="E572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121920" rIns="121920" bIns="121920" numCol="1" rtlCol="0" anchor="ctr" anchorCtr="0" compatLnSpc="1">
            <a:prstTxWarp prst="textNoShape">
              <a:avLst/>
            </a:prstTxWarp>
          </a:bodyPr>
          <a:lstStyle/>
          <a:p>
            <a:pPr algn="ctr" defTabSz="1219170" eaLnBrk="0" fontAlgn="base" hangingPunct="0">
              <a:spcAft>
                <a:spcPct val="0"/>
              </a:spcAft>
            </a:pPr>
            <a:endParaRPr lang="en-US" sz="1867" b="1" dirty="0">
              <a:solidFill>
                <a:srgbClr val="FFFFFF"/>
              </a:solidFill>
              <a:latin typeface="FS Emeric SemiBold" charset="0"/>
              <a:ea typeface="FS Emeric SemiBold" charset="0"/>
              <a:cs typeface="FS Emeric SemiBold" charset="0"/>
            </a:endParaRPr>
          </a:p>
        </p:txBody>
      </p:sp>
      <p:sp>
        <p:nvSpPr>
          <p:cNvPr id="5" name="Título 9">
            <a:extLst>
              <a:ext uri="{FF2B5EF4-FFF2-40B4-BE49-F238E27FC236}">
                <a16:creationId xmlns:a16="http://schemas.microsoft.com/office/drawing/2014/main" id="{A214F3F3-24ED-163E-3EC1-98FBDB6FE562}"/>
              </a:ext>
            </a:extLst>
          </p:cNvPr>
          <p:cNvSpPr txBox="1">
            <a:spLocks/>
          </p:cNvSpPr>
          <p:nvPr/>
        </p:nvSpPr>
        <p:spPr>
          <a:xfrm>
            <a:off x="222670" y="318048"/>
            <a:ext cx="9346631" cy="59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800" kern="0" dirty="0"/>
              <a:t>LICITACIONES EN CURSO AGT 2025</a:t>
            </a:r>
            <a:endParaRPr lang="es-ES" sz="1800" kern="0" dirty="0"/>
          </a:p>
        </p:txBody>
      </p:sp>
      <p:sp>
        <p:nvSpPr>
          <p:cNvPr id="6" name="Título 9">
            <a:extLst>
              <a:ext uri="{FF2B5EF4-FFF2-40B4-BE49-F238E27FC236}">
                <a16:creationId xmlns:a16="http://schemas.microsoft.com/office/drawing/2014/main" id="{81961B90-577D-2C66-E56E-8C8D2D9888E1}"/>
              </a:ext>
            </a:extLst>
          </p:cNvPr>
          <p:cNvSpPr txBox="1">
            <a:spLocks/>
          </p:cNvSpPr>
          <p:nvPr/>
        </p:nvSpPr>
        <p:spPr>
          <a:xfrm>
            <a:off x="538103" y="6391152"/>
            <a:ext cx="2907061" cy="29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200" kern="0" dirty="0"/>
              <a:t>*L.C. Libre Concurrencia</a:t>
            </a:r>
            <a:endParaRPr lang="es-ES" sz="1200" kern="0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BB4AE4A9-3B53-0D2C-0543-664D331615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605025"/>
              </p:ext>
            </p:extLst>
          </p:nvPr>
        </p:nvGraphicFramePr>
        <p:xfrm>
          <a:off x="222670" y="1263192"/>
          <a:ext cx="11711665" cy="40346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76940">
                  <a:extLst>
                    <a:ext uri="{9D8B030D-6E8A-4147-A177-3AD203B41FA5}">
                      <a16:colId xmlns:a16="http://schemas.microsoft.com/office/drawing/2014/main" val="4263707746"/>
                    </a:ext>
                  </a:extLst>
                </a:gridCol>
                <a:gridCol w="3981147">
                  <a:extLst>
                    <a:ext uri="{9D8B030D-6E8A-4147-A177-3AD203B41FA5}">
                      <a16:colId xmlns:a16="http://schemas.microsoft.com/office/drawing/2014/main" val="1092360075"/>
                    </a:ext>
                  </a:extLst>
                </a:gridCol>
                <a:gridCol w="1690624">
                  <a:extLst>
                    <a:ext uri="{9D8B030D-6E8A-4147-A177-3AD203B41FA5}">
                      <a16:colId xmlns:a16="http://schemas.microsoft.com/office/drawing/2014/main" val="3795789401"/>
                    </a:ext>
                  </a:extLst>
                </a:gridCol>
                <a:gridCol w="1077091">
                  <a:extLst>
                    <a:ext uri="{9D8B030D-6E8A-4147-A177-3AD203B41FA5}">
                      <a16:colId xmlns:a16="http://schemas.microsoft.com/office/drawing/2014/main" val="2159915376"/>
                    </a:ext>
                  </a:extLst>
                </a:gridCol>
                <a:gridCol w="818045">
                  <a:extLst>
                    <a:ext uri="{9D8B030D-6E8A-4147-A177-3AD203B41FA5}">
                      <a16:colId xmlns:a16="http://schemas.microsoft.com/office/drawing/2014/main" val="1056890994"/>
                    </a:ext>
                  </a:extLst>
                </a:gridCol>
                <a:gridCol w="1349773">
                  <a:extLst>
                    <a:ext uri="{9D8B030D-6E8A-4147-A177-3AD203B41FA5}">
                      <a16:colId xmlns:a16="http://schemas.microsoft.com/office/drawing/2014/main" val="3315208163"/>
                    </a:ext>
                  </a:extLst>
                </a:gridCol>
                <a:gridCol w="818045">
                  <a:extLst>
                    <a:ext uri="{9D8B030D-6E8A-4147-A177-3AD203B41FA5}">
                      <a16:colId xmlns:a16="http://schemas.microsoft.com/office/drawing/2014/main" val="4150688471"/>
                    </a:ext>
                  </a:extLst>
                </a:gridCol>
              </a:tblGrid>
              <a:tr h="38651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RFQ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DESCRIPCIÓN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EDEMET / EDECHI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FECHA ADJUDICADO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ESTADO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TIPO PROCESO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CO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PORTAL COMPRAS</a:t>
                      </a:r>
                      <a:endParaRPr lang="es-CO" sz="11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543736"/>
                  </a:ext>
                </a:extLst>
              </a:tr>
              <a:tr h="203428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Doc2616407105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SUMINISTRO DE SECCIONADORES 230KV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may-25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554212"/>
                  </a:ext>
                </a:extLst>
              </a:tr>
              <a:tr h="203428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Doc2607376280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SUMINISTRO DE CONDUCTOR ACAR 1200 MCM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may-25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853118"/>
                  </a:ext>
                </a:extLst>
              </a:tr>
              <a:tr h="203428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Doc2580824962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SOFTWARE ANALISIS DE CABLES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jun-25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860456"/>
                  </a:ext>
                </a:extLst>
              </a:tr>
              <a:tr h="203428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Doc2607664816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TRANSFORMADORES STE DOWN 1667 KVA, 12KV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jun-25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905597"/>
                  </a:ext>
                </a:extLst>
              </a:tr>
              <a:tr h="203428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Doc2706518127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>
                          <a:effectLst/>
                          <a:latin typeface="Arial "/>
                        </a:rPr>
                        <a:t>PROYECTO POTABILIZADORA JOSÉ G. RODRÍGUE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jun-25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013687"/>
                  </a:ext>
                </a:extLst>
              </a:tr>
              <a:tr h="203428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Doc2624047562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AISLADORES TIPO POSTE SE POCRI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jun-25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7159003"/>
                  </a:ext>
                </a:extLst>
              </a:tr>
              <a:tr h="203428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Doc2614295078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>
                          <a:effectLst/>
                          <a:latin typeface="Arial "/>
                        </a:rPr>
                        <a:t>CONECTORES PARA LA SE VELADERO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EDECHI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jun-25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273775"/>
                  </a:ext>
                </a:extLst>
              </a:tr>
              <a:tr h="203428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Doc2657560639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>
                          <a:effectLst/>
                          <a:latin typeface="Arial "/>
                        </a:rPr>
                        <a:t>BANCO DE BATERÍAS SE POCRI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jun-25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045125"/>
                  </a:ext>
                </a:extLst>
              </a:tr>
              <a:tr h="393295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Doc2427026604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LINEA RESPALDO TONOSÍ - PEDASÍ /CIRCUITO DIVISA - LA ARENA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jun-25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736520"/>
                  </a:ext>
                </a:extLst>
              </a:tr>
              <a:tr h="203428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Doc2517551122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OBRAS CIVILES LAT 115KV DIVISA - LA AREN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jul-25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En Curso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168637"/>
                  </a:ext>
                </a:extLst>
              </a:tr>
              <a:tr h="203428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Doc2662567944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>
                          <a:effectLst/>
                          <a:latin typeface="Arial "/>
                        </a:rPr>
                        <a:t>MIGRACION DE LA PLATAFORMA CCTV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jul-25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0573613"/>
                  </a:ext>
                </a:extLst>
              </a:tr>
              <a:tr h="203428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Doc2693147508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>
                          <a:effectLst/>
                          <a:latin typeface="Arial "/>
                        </a:rPr>
                        <a:t>PARARRAYO DISTRIBUCION TIPO VALVULA 3KV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ago-25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762649"/>
                  </a:ext>
                </a:extLst>
              </a:tr>
              <a:tr h="203428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Doc2693142214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CIRCUITO RESPALDO SE SANTIAGO-MONTIJO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ago-25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5886107"/>
                  </a:ext>
                </a:extLst>
              </a:tr>
              <a:tr h="203428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Doc2693144583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>
                          <a:effectLst/>
                          <a:latin typeface="Arial "/>
                        </a:rPr>
                        <a:t>CIRCUITO RESPALDO EL PORVENIR - VOLCÁN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EDECHI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ago-25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1810939"/>
                  </a:ext>
                </a:extLst>
              </a:tr>
              <a:tr h="203428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Doc2718170342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>
                          <a:effectLst/>
                          <a:latin typeface="Arial "/>
                        </a:rPr>
                        <a:t>OBRA CIVIL Y MONTAJE ELECTROMECÁNICO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ago-25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125870"/>
                  </a:ext>
                </a:extLst>
              </a:tr>
              <a:tr h="203428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Doc2711723735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s-MX" sz="1100" u="none" strike="noStrike">
                          <a:effectLst/>
                          <a:latin typeface="Arial "/>
                        </a:rPr>
                        <a:t>SISTEMAS DE CABLES 230 Y 34,5KV EL HIGO</a:t>
                      </a:r>
                      <a:endParaRPr lang="es-MX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ago-25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30786"/>
                  </a:ext>
                </a:extLst>
              </a:tr>
              <a:tr h="203428"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Doc2715971730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pt-BR" sz="1100" u="none" strike="noStrike">
                          <a:effectLst/>
                          <a:latin typeface="Arial "/>
                        </a:rPr>
                        <a:t>MEDIDOR E1SD.120V100A60HZ.A05.ST</a:t>
                      </a:r>
                      <a:endParaRPr lang="pt-BR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EDEMET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ago-25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>
                          <a:effectLst/>
                          <a:latin typeface="Arial "/>
                        </a:rPr>
                        <a:t>En Curso</a:t>
                      </a:r>
                      <a:endParaRPr lang="es-CO" sz="1100" b="0" i="0" u="none" strike="noStrike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Concurso por L.C.*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s-CO" sz="1100" u="none" strike="noStrike" dirty="0">
                          <a:effectLst/>
                          <a:latin typeface="Arial "/>
                        </a:rPr>
                        <a:t>ARIBA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5730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1139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Marcador de contenido 2">
            <a:extLst>
              <a:ext uri="{FF2B5EF4-FFF2-40B4-BE49-F238E27FC236}">
                <a16:creationId xmlns:a16="http://schemas.microsoft.com/office/drawing/2014/main" id="{F3C1C324-ED12-2A38-5ED8-B7DA2B1836F8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882033661"/>
              </p:ext>
            </p:extLst>
          </p:nvPr>
        </p:nvGraphicFramePr>
        <p:xfrm>
          <a:off x="137608" y="1188072"/>
          <a:ext cx="11831722" cy="51359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2815">
                  <a:extLst>
                    <a:ext uri="{9D8B030D-6E8A-4147-A177-3AD203B41FA5}">
                      <a16:colId xmlns:a16="http://schemas.microsoft.com/office/drawing/2014/main" val="3250205806"/>
                    </a:ext>
                  </a:extLst>
                </a:gridCol>
                <a:gridCol w="5188272">
                  <a:extLst>
                    <a:ext uri="{9D8B030D-6E8A-4147-A177-3AD203B41FA5}">
                      <a16:colId xmlns:a16="http://schemas.microsoft.com/office/drawing/2014/main" val="74011109"/>
                    </a:ext>
                  </a:extLst>
                </a:gridCol>
                <a:gridCol w="1346690">
                  <a:extLst>
                    <a:ext uri="{9D8B030D-6E8A-4147-A177-3AD203B41FA5}">
                      <a16:colId xmlns:a16="http://schemas.microsoft.com/office/drawing/2014/main" val="2446420501"/>
                    </a:ext>
                  </a:extLst>
                </a:gridCol>
                <a:gridCol w="1012127">
                  <a:extLst>
                    <a:ext uri="{9D8B030D-6E8A-4147-A177-3AD203B41FA5}">
                      <a16:colId xmlns:a16="http://schemas.microsoft.com/office/drawing/2014/main" val="1991801166"/>
                    </a:ext>
                  </a:extLst>
                </a:gridCol>
                <a:gridCol w="928471">
                  <a:extLst>
                    <a:ext uri="{9D8B030D-6E8A-4147-A177-3AD203B41FA5}">
                      <a16:colId xmlns:a16="http://schemas.microsoft.com/office/drawing/2014/main" val="2861635622"/>
                    </a:ext>
                  </a:extLst>
                </a:gridCol>
                <a:gridCol w="1204919">
                  <a:extLst>
                    <a:ext uri="{9D8B030D-6E8A-4147-A177-3AD203B41FA5}">
                      <a16:colId xmlns:a16="http://schemas.microsoft.com/office/drawing/2014/main" val="1051333814"/>
                    </a:ext>
                  </a:extLst>
                </a:gridCol>
                <a:gridCol w="1028428">
                  <a:extLst>
                    <a:ext uri="{9D8B030D-6E8A-4147-A177-3AD203B41FA5}">
                      <a16:colId xmlns:a16="http://schemas.microsoft.com/office/drawing/2014/main" val="3648152621"/>
                    </a:ext>
                  </a:extLst>
                </a:gridCol>
              </a:tblGrid>
              <a:tr h="3234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ADJUDICACIÓN 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DESCRIPCIÓN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EDEMET / EDECHI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FECHA ADJUDICADO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ESTADO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TIPO PROCESO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PORTAL COMPRAS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286364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34D02222T1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SERVICIO DE SEGURIDAD Y VIGILANCIA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feb-24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059764"/>
                  </a:ext>
                </a:extLst>
              </a:tr>
              <a:tr h="24732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33A00222T1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SERVICIO DE ATENCION TELEFONICA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feb-24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563834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61718917T1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CONTROL DOCUMENTAL CONTRATAS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feb-24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614917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23C00224T1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SERV INTEGRAL DE MANTENIMIENTO DE LÍNEAS ALTA TENSIÓN Y SSEE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feb-24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344697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14B00924T1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PEQUEÑOS MATERIALES MT-BT 2023-2026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feb-24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692796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14A00822T1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TERMINALES Y EMPALMES SUBTERRANEOS 2022 - 2024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mar-24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047887"/>
                  </a:ext>
                </a:extLst>
              </a:tr>
              <a:tr h="25345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33H00522T1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CONTRATACIÓN DE SERVICIOS DEL CATÁLOGO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mar-24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043006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14B00122T1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HERRAJES 2022-2024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mar-24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886385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27H00224T1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SERVICIO DE HOMOLOGACION E INSPECCIÓN A FABRICA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mar-24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637508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31600318T1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ALQUILER Y TRANS OFICINAS CONCERTADAS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mar-24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185417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33C00524T1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PLAN DE CONTINUIDAD DE NEGOCIO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mar-24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3431889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34D02522T1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SERVICIO DE SEGURIDAD ELECTRONICA - EDEMET - 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mar-24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345968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14B03823T1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POSTES METÁLICOS 2023-2026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mar-24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171464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33B01824T1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MODULO AGENCIA DE ATENCIÓN AL CLIENTE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mar-24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713193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23A00224T1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CIRCUITO 34-7C LAS UVAS EL VALLE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mar-24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4519834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23B00124T1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MTTO VEGETACIÓN EN LÍNEAS DE DISTRIBUCIÓN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mar-24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326848"/>
                  </a:ext>
                </a:extLst>
              </a:tr>
              <a:tr h="20946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14A01223T1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APARELLAJE MT GLOBAL 2023-2024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mar-24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3168645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14B00724T1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TEES DE BRONCE CON DERIVACIÓN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abr-24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23237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23C00524T1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TENDIDO Y MONTAJE DE CABLE 115KV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abr-24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639779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14B02124T1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MODEM CELULAR URSALINK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abr-24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419039"/>
                  </a:ext>
                </a:extLst>
              </a:tr>
            </a:tbl>
          </a:graphicData>
        </a:graphic>
      </p:graphicFrame>
      <p:sp>
        <p:nvSpPr>
          <p:cNvPr id="4" name="Rectangle 35">
            <a:extLst>
              <a:ext uri="{FF2B5EF4-FFF2-40B4-BE49-F238E27FC236}">
                <a16:creationId xmlns:a16="http://schemas.microsoft.com/office/drawing/2014/main" id="{DD93E620-1733-BEF2-EDDB-DC1F11434BB9}"/>
              </a:ext>
            </a:extLst>
          </p:cNvPr>
          <p:cNvSpPr/>
          <p:nvPr/>
        </p:nvSpPr>
        <p:spPr bwMode="auto">
          <a:xfrm>
            <a:off x="0" y="6665976"/>
            <a:ext cx="12192000" cy="192024"/>
          </a:xfrm>
          <a:prstGeom prst="rect">
            <a:avLst/>
          </a:prstGeom>
          <a:solidFill>
            <a:srgbClr val="E572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121920" rIns="121920" bIns="121920" numCol="1" rtlCol="0" anchor="ctr" anchorCtr="0" compatLnSpc="1">
            <a:prstTxWarp prst="textNoShape">
              <a:avLst/>
            </a:prstTxWarp>
          </a:bodyPr>
          <a:lstStyle/>
          <a:p>
            <a:pPr algn="ctr" defTabSz="1219170" eaLnBrk="0" fontAlgn="base" hangingPunct="0">
              <a:spcAft>
                <a:spcPct val="0"/>
              </a:spcAft>
            </a:pPr>
            <a:endParaRPr lang="en-US" sz="1867" b="1" dirty="0">
              <a:solidFill>
                <a:srgbClr val="FFFFFF"/>
              </a:solidFill>
              <a:latin typeface="FS Emeric SemiBold" charset="0"/>
              <a:ea typeface="FS Emeric SemiBold" charset="0"/>
              <a:cs typeface="FS Emeric SemiBold" charset="0"/>
            </a:endParaRPr>
          </a:p>
        </p:txBody>
      </p:sp>
      <p:sp>
        <p:nvSpPr>
          <p:cNvPr id="5" name="Título 9">
            <a:extLst>
              <a:ext uri="{FF2B5EF4-FFF2-40B4-BE49-F238E27FC236}">
                <a16:creationId xmlns:a16="http://schemas.microsoft.com/office/drawing/2014/main" id="{E20FAE9E-4228-A67C-E9BD-469DA6700F99}"/>
              </a:ext>
            </a:extLst>
          </p:cNvPr>
          <p:cNvSpPr txBox="1">
            <a:spLocks/>
          </p:cNvSpPr>
          <p:nvPr/>
        </p:nvSpPr>
        <p:spPr>
          <a:xfrm>
            <a:off x="222670" y="374027"/>
            <a:ext cx="9346631" cy="59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800" kern="0" dirty="0"/>
              <a:t>LICITACIONES APROBADAS ENE 2024 – AGT 2025</a:t>
            </a:r>
            <a:endParaRPr lang="es-ES" sz="1800" kern="0" dirty="0"/>
          </a:p>
        </p:txBody>
      </p:sp>
      <p:sp>
        <p:nvSpPr>
          <p:cNvPr id="6" name="Título 9">
            <a:extLst>
              <a:ext uri="{FF2B5EF4-FFF2-40B4-BE49-F238E27FC236}">
                <a16:creationId xmlns:a16="http://schemas.microsoft.com/office/drawing/2014/main" id="{674114E1-2024-FA98-55CF-75ABD176ACD4}"/>
              </a:ext>
            </a:extLst>
          </p:cNvPr>
          <p:cNvSpPr txBox="1">
            <a:spLocks/>
          </p:cNvSpPr>
          <p:nvPr/>
        </p:nvSpPr>
        <p:spPr>
          <a:xfrm>
            <a:off x="538103" y="6391152"/>
            <a:ext cx="2352879" cy="29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200" kern="0" dirty="0"/>
              <a:t>*L.C. Libre Concurrencia</a:t>
            </a:r>
            <a:endParaRPr lang="es-ES" sz="1200" kern="0" dirty="0"/>
          </a:p>
        </p:txBody>
      </p:sp>
    </p:spTree>
    <p:extLst>
      <p:ext uri="{BB962C8B-B14F-4D97-AF65-F5344CB8AC3E}">
        <p14:creationId xmlns:p14="http://schemas.microsoft.com/office/powerpoint/2010/main" val="3377903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Marcador de contenido 2">
            <a:extLst>
              <a:ext uri="{FF2B5EF4-FFF2-40B4-BE49-F238E27FC236}">
                <a16:creationId xmlns:a16="http://schemas.microsoft.com/office/drawing/2014/main" id="{F3C1C324-ED12-2A38-5ED8-B7DA2B1836F8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050285233"/>
              </p:ext>
            </p:extLst>
          </p:nvPr>
        </p:nvGraphicFramePr>
        <p:xfrm>
          <a:off x="137608" y="1188072"/>
          <a:ext cx="11831722" cy="51418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2815">
                  <a:extLst>
                    <a:ext uri="{9D8B030D-6E8A-4147-A177-3AD203B41FA5}">
                      <a16:colId xmlns:a16="http://schemas.microsoft.com/office/drawing/2014/main" val="3250205806"/>
                    </a:ext>
                  </a:extLst>
                </a:gridCol>
                <a:gridCol w="5188272">
                  <a:extLst>
                    <a:ext uri="{9D8B030D-6E8A-4147-A177-3AD203B41FA5}">
                      <a16:colId xmlns:a16="http://schemas.microsoft.com/office/drawing/2014/main" val="74011109"/>
                    </a:ext>
                  </a:extLst>
                </a:gridCol>
                <a:gridCol w="1346690">
                  <a:extLst>
                    <a:ext uri="{9D8B030D-6E8A-4147-A177-3AD203B41FA5}">
                      <a16:colId xmlns:a16="http://schemas.microsoft.com/office/drawing/2014/main" val="2446420501"/>
                    </a:ext>
                  </a:extLst>
                </a:gridCol>
                <a:gridCol w="1012127">
                  <a:extLst>
                    <a:ext uri="{9D8B030D-6E8A-4147-A177-3AD203B41FA5}">
                      <a16:colId xmlns:a16="http://schemas.microsoft.com/office/drawing/2014/main" val="1991801166"/>
                    </a:ext>
                  </a:extLst>
                </a:gridCol>
                <a:gridCol w="928471">
                  <a:extLst>
                    <a:ext uri="{9D8B030D-6E8A-4147-A177-3AD203B41FA5}">
                      <a16:colId xmlns:a16="http://schemas.microsoft.com/office/drawing/2014/main" val="2861635622"/>
                    </a:ext>
                  </a:extLst>
                </a:gridCol>
                <a:gridCol w="1204919">
                  <a:extLst>
                    <a:ext uri="{9D8B030D-6E8A-4147-A177-3AD203B41FA5}">
                      <a16:colId xmlns:a16="http://schemas.microsoft.com/office/drawing/2014/main" val="1051333814"/>
                    </a:ext>
                  </a:extLst>
                </a:gridCol>
                <a:gridCol w="1028428">
                  <a:extLst>
                    <a:ext uri="{9D8B030D-6E8A-4147-A177-3AD203B41FA5}">
                      <a16:colId xmlns:a16="http://schemas.microsoft.com/office/drawing/2014/main" val="3648152621"/>
                    </a:ext>
                  </a:extLst>
                </a:gridCol>
              </a:tblGrid>
              <a:tr h="34537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ADJUDICACIÓN 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DESCRIPCIÓN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EDEMET / EDECHI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FECHA ADJUDICADO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ESTADO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TIPO PROCESO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PORTAL COMPRAS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286364"/>
                  </a:ext>
                </a:extLst>
              </a:tr>
              <a:tr h="24037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23C00624T1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RECURSOS PARA TENDIDO DE CABLE DE 115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abr-24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059764"/>
                  </a:ext>
                </a:extLst>
              </a:tr>
              <a:tr h="2473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31C03624T1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TARIFA HORARIA PARA CLIENTES DE AUTOCONSUMO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abr-24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563834"/>
                  </a:ext>
                </a:extLst>
              </a:tr>
              <a:tr h="24037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27H00324T1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PRUEBAS DE PCB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abr-24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614917"/>
                  </a:ext>
                </a:extLst>
              </a:tr>
              <a:tr h="24037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23D00324T1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LOCALIZACIÓN DE AVERIAS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abr-24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344697"/>
                  </a:ext>
                </a:extLst>
              </a:tr>
              <a:tr h="24037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31B05024T1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INTEGRACIÓN OFS Y APP CONTROL PREVIO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abr-24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692796"/>
                  </a:ext>
                </a:extLst>
              </a:tr>
              <a:tr h="24037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14A01023T1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AISLADORES MT BT (2023-2026)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may-24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047887"/>
                  </a:ext>
                </a:extLst>
              </a:tr>
              <a:tr h="25343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14B02224T1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VENTILADOR F24 208 VOLTIOS - VENTILADOR F16 115 VOLTIOS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may-24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043006"/>
                  </a:ext>
                </a:extLst>
              </a:tr>
              <a:tr h="24037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14B03223T1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TERMINALES Y CONECTORES AEREOS 2023-2026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may-24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886385"/>
                  </a:ext>
                </a:extLst>
              </a:tr>
              <a:tr h="24037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27A00323T1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SERV ESTUDIOS DE CONEXIÓN, REV PLANO LEVANTAM DISEÑO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may-24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637508"/>
                  </a:ext>
                </a:extLst>
              </a:tr>
              <a:tr h="24037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34D00821T1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MANEJO EMBALAJE CARGA TRANSPORTE Y DISPOSICIÓN FINAL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may-24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185417"/>
                  </a:ext>
                </a:extLst>
              </a:tr>
              <a:tr h="24037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14B02324T1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ABRAZADERAS PARA PINZA ANCLAJE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may-24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3431889"/>
                  </a:ext>
                </a:extLst>
              </a:tr>
              <a:tr h="24037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31B05224T1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MANTENIMIENTO DESARROLLOS APLICACIONES CONTROL PREVIO Y MGA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may-24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345968"/>
                  </a:ext>
                </a:extLst>
              </a:tr>
              <a:tr h="24037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32A01624T1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PROYECTO INTERCONEXIÓN ISLA COLÓN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may-24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171464"/>
                  </a:ext>
                </a:extLst>
              </a:tr>
              <a:tr h="24037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14A01224T1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SUMINISTRO SELLOS PLÁSTICOS 2024-2027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may-24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713193"/>
                  </a:ext>
                </a:extLst>
              </a:tr>
              <a:tr h="24037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14B01024T1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MATERIALES REPUESTO OLTC MR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may-24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4519834"/>
                  </a:ext>
                </a:extLst>
              </a:tr>
              <a:tr h="24037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31A01124T1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PORTATIL ESTANDAR HP DRAGONFLY G4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may-24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326848"/>
                  </a:ext>
                </a:extLst>
              </a:tr>
              <a:tr h="20945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23C00824T1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SUMINISTRO, MONTAJE Y CONEXIONADO DE ENLACE DE C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may-24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3168645"/>
                  </a:ext>
                </a:extLst>
              </a:tr>
              <a:tr h="24037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31C04924T1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PROY. DE OPERACIONES - SMART METERING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may-24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23237"/>
                  </a:ext>
                </a:extLst>
              </a:tr>
              <a:tr h="24037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27H00424T1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CALIBRACIÓN Y CERTIFICACIÓN DE BANCO DE MEDIDORES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may-24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639779"/>
                  </a:ext>
                </a:extLst>
              </a:tr>
              <a:tr h="240371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33D05524T1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SERVICIOS ESPECIALIZADOS PARA SSII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may-24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419039"/>
                  </a:ext>
                </a:extLst>
              </a:tr>
            </a:tbl>
          </a:graphicData>
        </a:graphic>
      </p:graphicFrame>
      <p:sp>
        <p:nvSpPr>
          <p:cNvPr id="4" name="Rectangle 35">
            <a:extLst>
              <a:ext uri="{FF2B5EF4-FFF2-40B4-BE49-F238E27FC236}">
                <a16:creationId xmlns:a16="http://schemas.microsoft.com/office/drawing/2014/main" id="{DD93E620-1733-BEF2-EDDB-DC1F11434BB9}"/>
              </a:ext>
            </a:extLst>
          </p:cNvPr>
          <p:cNvSpPr/>
          <p:nvPr/>
        </p:nvSpPr>
        <p:spPr bwMode="auto">
          <a:xfrm>
            <a:off x="0" y="6665976"/>
            <a:ext cx="12192000" cy="192024"/>
          </a:xfrm>
          <a:prstGeom prst="rect">
            <a:avLst/>
          </a:prstGeom>
          <a:solidFill>
            <a:srgbClr val="E572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121920" rIns="121920" bIns="121920" numCol="1" rtlCol="0" anchor="ctr" anchorCtr="0" compatLnSpc="1">
            <a:prstTxWarp prst="textNoShape">
              <a:avLst/>
            </a:prstTxWarp>
          </a:bodyPr>
          <a:lstStyle/>
          <a:p>
            <a:pPr algn="ctr" defTabSz="1219170" eaLnBrk="0" fontAlgn="base" hangingPunct="0">
              <a:spcAft>
                <a:spcPct val="0"/>
              </a:spcAft>
            </a:pPr>
            <a:endParaRPr lang="en-US" sz="1867" b="1" dirty="0">
              <a:solidFill>
                <a:srgbClr val="FFFFFF"/>
              </a:solidFill>
              <a:latin typeface="FS Emeric SemiBold" charset="0"/>
              <a:ea typeface="FS Emeric SemiBold" charset="0"/>
              <a:cs typeface="FS Emeric SemiBold" charset="0"/>
            </a:endParaRPr>
          </a:p>
        </p:txBody>
      </p:sp>
      <p:sp>
        <p:nvSpPr>
          <p:cNvPr id="5" name="Título 9">
            <a:extLst>
              <a:ext uri="{FF2B5EF4-FFF2-40B4-BE49-F238E27FC236}">
                <a16:creationId xmlns:a16="http://schemas.microsoft.com/office/drawing/2014/main" id="{E20FAE9E-4228-A67C-E9BD-469DA6700F99}"/>
              </a:ext>
            </a:extLst>
          </p:cNvPr>
          <p:cNvSpPr txBox="1">
            <a:spLocks/>
          </p:cNvSpPr>
          <p:nvPr/>
        </p:nvSpPr>
        <p:spPr>
          <a:xfrm>
            <a:off x="222670" y="318048"/>
            <a:ext cx="9346631" cy="59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800" kern="0" dirty="0"/>
              <a:t>LICITACIONES APROBADAS ENE 2024 – AGT 2025</a:t>
            </a:r>
            <a:endParaRPr lang="es-ES" sz="1800" kern="0" dirty="0"/>
          </a:p>
        </p:txBody>
      </p:sp>
      <p:sp>
        <p:nvSpPr>
          <p:cNvPr id="6" name="Título 9">
            <a:extLst>
              <a:ext uri="{FF2B5EF4-FFF2-40B4-BE49-F238E27FC236}">
                <a16:creationId xmlns:a16="http://schemas.microsoft.com/office/drawing/2014/main" id="{674114E1-2024-FA98-55CF-75ABD176ACD4}"/>
              </a:ext>
            </a:extLst>
          </p:cNvPr>
          <p:cNvSpPr txBox="1">
            <a:spLocks/>
          </p:cNvSpPr>
          <p:nvPr/>
        </p:nvSpPr>
        <p:spPr>
          <a:xfrm>
            <a:off x="538103" y="6391152"/>
            <a:ext cx="2657679" cy="29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200" kern="0" dirty="0"/>
              <a:t>*L.C. Libre Concurrencia</a:t>
            </a:r>
            <a:endParaRPr lang="es-ES" sz="1200" kern="0" dirty="0"/>
          </a:p>
        </p:txBody>
      </p:sp>
    </p:spTree>
    <p:extLst>
      <p:ext uri="{BB962C8B-B14F-4D97-AF65-F5344CB8AC3E}">
        <p14:creationId xmlns:p14="http://schemas.microsoft.com/office/powerpoint/2010/main" val="300517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Marcador de contenido 2">
            <a:extLst>
              <a:ext uri="{FF2B5EF4-FFF2-40B4-BE49-F238E27FC236}">
                <a16:creationId xmlns:a16="http://schemas.microsoft.com/office/drawing/2014/main" id="{F3C1C324-ED12-2A38-5ED8-B7DA2B1836F8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363880021"/>
              </p:ext>
            </p:extLst>
          </p:nvPr>
        </p:nvGraphicFramePr>
        <p:xfrm>
          <a:off x="137608" y="1188072"/>
          <a:ext cx="11831722" cy="51359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2815">
                  <a:extLst>
                    <a:ext uri="{9D8B030D-6E8A-4147-A177-3AD203B41FA5}">
                      <a16:colId xmlns:a16="http://schemas.microsoft.com/office/drawing/2014/main" val="3250205806"/>
                    </a:ext>
                  </a:extLst>
                </a:gridCol>
                <a:gridCol w="5188272">
                  <a:extLst>
                    <a:ext uri="{9D8B030D-6E8A-4147-A177-3AD203B41FA5}">
                      <a16:colId xmlns:a16="http://schemas.microsoft.com/office/drawing/2014/main" val="74011109"/>
                    </a:ext>
                  </a:extLst>
                </a:gridCol>
                <a:gridCol w="1346690">
                  <a:extLst>
                    <a:ext uri="{9D8B030D-6E8A-4147-A177-3AD203B41FA5}">
                      <a16:colId xmlns:a16="http://schemas.microsoft.com/office/drawing/2014/main" val="2446420501"/>
                    </a:ext>
                  </a:extLst>
                </a:gridCol>
                <a:gridCol w="1012127">
                  <a:extLst>
                    <a:ext uri="{9D8B030D-6E8A-4147-A177-3AD203B41FA5}">
                      <a16:colId xmlns:a16="http://schemas.microsoft.com/office/drawing/2014/main" val="1991801166"/>
                    </a:ext>
                  </a:extLst>
                </a:gridCol>
                <a:gridCol w="928471">
                  <a:extLst>
                    <a:ext uri="{9D8B030D-6E8A-4147-A177-3AD203B41FA5}">
                      <a16:colId xmlns:a16="http://schemas.microsoft.com/office/drawing/2014/main" val="2861635622"/>
                    </a:ext>
                  </a:extLst>
                </a:gridCol>
                <a:gridCol w="1204919">
                  <a:extLst>
                    <a:ext uri="{9D8B030D-6E8A-4147-A177-3AD203B41FA5}">
                      <a16:colId xmlns:a16="http://schemas.microsoft.com/office/drawing/2014/main" val="1051333814"/>
                    </a:ext>
                  </a:extLst>
                </a:gridCol>
                <a:gridCol w="1028428">
                  <a:extLst>
                    <a:ext uri="{9D8B030D-6E8A-4147-A177-3AD203B41FA5}">
                      <a16:colId xmlns:a16="http://schemas.microsoft.com/office/drawing/2014/main" val="3648152621"/>
                    </a:ext>
                  </a:extLst>
                </a:gridCol>
              </a:tblGrid>
              <a:tr h="3234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ADJUDICACIÓN 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DESCRIPCIÓN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EDEMET / EDECHI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FECHA ADJUDICADO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ESTADO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TIPO PROCESO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PORTAL COMPRAS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286364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14A01324T1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SUSTITUCIÓN SECCIONADOR BARRAS B CELDA NXPLUS BATERÍA COND.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jun-24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059764"/>
                  </a:ext>
                </a:extLst>
              </a:tr>
              <a:tr h="24732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14B02424T1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20056649 – SUMINISTRO DE GPS RELOJ SATELITAL.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jun-24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563834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14B03923T1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LUMINARIAS Y ACCESORIOS LED (2024-2025)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jun-24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614917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31C05324T1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PROY.TRANSV.CIBERSEGURIDAD INTEGRACION SENTINEL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jun-24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344697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34B00424T1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CAMIONES DE LAVADO CENTRAL Y AZUERO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jun-24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692796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33H03724T1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AUDITORIA INTERNA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jun-24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047887"/>
                  </a:ext>
                </a:extLst>
              </a:tr>
              <a:tr h="25345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15D13124T1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FUENTE DE ALIMENTACIÓN SE LA FLORESTA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jun-24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043006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33H08322T1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MANEJADORES DE FILA EDEMET - 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jun-24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886385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25A00424T1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FUNDAS PARA CORTE DE MED SOCKET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jun-24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637508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23D00424T1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REPUESTOS Y MANTENIMIENTO OLTC ABB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jun-24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185417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14B01624T1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MODULOS DE AXION PARA SE LOS SANTOS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jun-24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3431889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31C05524T1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INTEGRACION NOZOMI - SUB. EL TORNO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jun-24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345968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31C05624T1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SEGMENTACION DE REDES DE USUARIOS Y SERVIDORES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jun-24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171464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34D01820T1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DISPENSADORES DE AGUA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jun-24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713193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23C00924T1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EDIFICIOS ULTRACOMPACTOS SE FLOREST,CHANGUINOL Y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jun-24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4519834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14A01524T1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CELDAS BLINDADAS 115KV SE FLORESTA &amp; SE HOWARD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jul-24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326848"/>
                  </a:ext>
                </a:extLst>
              </a:tr>
              <a:tr h="20946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23D00623T1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MANTENIMIENTO Y REPARACIÓN DE TRAFOS 2023-2026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jul-24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3168645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31102217T1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SERVICIO INTEGRAL DE DESPACHO ELECTRICO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jul-24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23237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14B02824T1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BUCHING TRENCH 52 KV-DESHIDRATADORES MESSKO DB100T-TOMADOR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jul-24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639779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33C02624T1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PROYECTO MEDICIÓN INTELIGENTE AMI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jul-24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419039"/>
                  </a:ext>
                </a:extLst>
              </a:tr>
            </a:tbl>
          </a:graphicData>
        </a:graphic>
      </p:graphicFrame>
      <p:sp>
        <p:nvSpPr>
          <p:cNvPr id="4" name="Rectangle 35">
            <a:extLst>
              <a:ext uri="{FF2B5EF4-FFF2-40B4-BE49-F238E27FC236}">
                <a16:creationId xmlns:a16="http://schemas.microsoft.com/office/drawing/2014/main" id="{DD93E620-1733-BEF2-EDDB-DC1F11434BB9}"/>
              </a:ext>
            </a:extLst>
          </p:cNvPr>
          <p:cNvSpPr/>
          <p:nvPr/>
        </p:nvSpPr>
        <p:spPr bwMode="auto">
          <a:xfrm>
            <a:off x="0" y="6665976"/>
            <a:ext cx="12192000" cy="192024"/>
          </a:xfrm>
          <a:prstGeom prst="rect">
            <a:avLst/>
          </a:prstGeom>
          <a:solidFill>
            <a:srgbClr val="E572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121920" rIns="121920" bIns="121920" numCol="1" rtlCol="0" anchor="ctr" anchorCtr="0" compatLnSpc="1">
            <a:prstTxWarp prst="textNoShape">
              <a:avLst/>
            </a:prstTxWarp>
          </a:bodyPr>
          <a:lstStyle/>
          <a:p>
            <a:pPr algn="ctr" defTabSz="1219170" eaLnBrk="0" fontAlgn="base" hangingPunct="0">
              <a:spcAft>
                <a:spcPct val="0"/>
              </a:spcAft>
            </a:pPr>
            <a:endParaRPr lang="en-US" sz="1867" b="1" dirty="0">
              <a:solidFill>
                <a:srgbClr val="FFFFFF"/>
              </a:solidFill>
              <a:latin typeface="FS Emeric SemiBold" charset="0"/>
              <a:ea typeface="FS Emeric SemiBold" charset="0"/>
              <a:cs typeface="FS Emeric SemiBold" charset="0"/>
            </a:endParaRPr>
          </a:p>
        </p:txBody>
      </p:sp>
      <p:sp>
        <p:nvSpPr>
          <p:cNvPr id="6" name="Título 9">
            <a:extLst>
              <a:ext uri="{FF2B5EF4-FFF2-40B4-BE49-F238E27FC236}">
                <a16:creationId xmlns:a16="http://schemas.microsoft.com/office/drawing/2014/main" id="{674114E1-2024-FA98-55CF-75ABD176ACD4}"/>
              </a:ext>
            </a:extLst>
          </p:cNvPr>
          <p:cNvSpPr txBox="1">
            <a:spLocks/>
          </p:cNvSpPr>
          <p:nvPr/>
        </p:nvSpPr>
        <p:spPr>
          <a:xfrm>
            <a:off x="538103" y="6391152"/>
            <a:ext cx="2454479" cy="274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200" kern="0" dirty="0"/>
              <a:t>*L.C. Libre Concurrencia</a:t>
            </a:r>
            <a:endParaRPr lang="es-ES" sz="1200" kern="0" dirty="0"/>
          </a:p>
        </p:txBody>
      </p:sp>
      <p:sp>
        <p:nvSpPr>
          <p:cNvPr id="2" name="Título 9">
            <a:extLst>
              <a:ext uri="{FF2B5EF4-FFF2-40B4-BE49-F238E27FC236}">
                <a16:creationId xmlns:a16="http://schemas.microsoft.com/office/drawing/2014/main" id="{5733A88A-4C0C-67D0-1EA9-B3601242CB18}"/>
              </a:ext>
            </a:extLst>
          </p:cNvPr>
          <p:cNvSpPr txBox="1">
            <a:spLocks/>
          </p:cNvSpPr>
          <p:nvPr/>
        </p:nvSpPr>
        <p:spPr>
          <a:xfrm>
            <a:off x="137608" y="421161"/>
            <a:ext cx="9346631" cy="59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800" kern="0" dirty="0"/>
              <a:t>LICITACIONES APROBADAS ENE 2024 – AGT 2025</a:t>
            </a:r>
            <a:endParaRPr lang="es-ES" sz="1800" kern="0" dirty="0"/>
          </a:p>
        </p:txBody>
      </p:sp>
    </p:spTree>
    <p:extLst>
      <p:ext uri="{BB962C8B-B14F-4D97-AF65-F5344CB8AC3E}">
        <p14:creationId xmlns:p14="http://schemas.microsoft.com/office/powerpoint/2010/main" val="2384848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Marcador de contenido 2">
            <a:extLst>
              <a:ext uri="{FF2B5EF4-FFF2-40B4-BE49-F238E27FC236}">
                <a16:creationId xmlns:a16="http://schemas.microsoft.com/office/drawing/2014/main" id="{F3C1C324-ED12-2A38-5ED8-B7DA2B1836F8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201394762"/>
              </p:ext>
            </p:extLst>
          </p:nvPr>
        </p:nvGraphicFramePr>
        <p:xfrm>
          <a:off x="137608" y="1188072"/>
          <a:ext cx="11831722" cy="51359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2815">
                  <a:extLst>
                    <a:ext uri="{9D8B030D-6E8A-4147-A177-3AD203B41FA5}">
                      <a16:colId xmlns:a16="http://schemas.microsoft.com/office/drawing/2014/main" val="3250205806"/>
                    </a:ext>
                  </a:extLst>
                </a:gridCol>
                <a:gridCol w="5188272">
                  <a:extLst>
                    <a:ext uri="{9D8B030D-6E8A-4147-A177-3AD203B41FA5}">
                      <a16:colId xmlns:a16="http://schemas.microsoft.com/office/drawing/2014/main" val="74011109"/>
                    </a:ext>
                  </a:extLst>
                </a:gridCol>
                <a:gridCol w="1346690">
                  <a:extLst>
                    <a:ext uri="{9D8B030D-6E8A-4147-A177-3AD203B41FA5}">
                      <a16:colId xmlns:a16="http://schemas.microsoft.com/office/drawing/2014/main" val="2446420501"/>
                    </a:ext>
                  </a:extLst>
                </a:gridCol>
                <a:gridCol w="1012127">
                  <a:extLst>
                    <a:ext uri="{9D8B030D-6E8A-4147-A177-3AD203B41FA5}">
                      <a16:colId xmlns:a16="http://schemas.microsoft.com/office/drawing/2014/main" val="1991801166"/>
                    </a:ext>
                  </a:extLst>
                </a:gridCol>
                <a:gridCol w="928471">
                  <a:extLst>
                    <a:ext uri="{9D8B030D-6E8A-4147-A177-3AD203B41FA5}">
                      <a16:colId xmlns:a16="http://schemas.microsoft.com/office/drawing/2014/main" val="2861635622"/>
                    </a:ext>
                  </a:extLst>
                </a:gridCol>
                <a:gridCol w="1204919">
                  <a:extLst>
                    <a:ext uri="{9D8B030D-6E8A-4147-A177-3AD203B41FA5}">
                      <a16:colId xmlns:a16="http://schemas.microsoft.com/office/drawing/2014/main" val="1051333814"/>
                    </a:ext>
                  </a:extLst>
                </a:gridCol>
                <a:gridCol w="1028428">
                  <a:extLst>
                    <a:ext uri="{9D8B030D-6E8A-4147-A177-3AD203B41FA5}">
                      <a16:colId xmlns:a16="http://schemas.microsoft.com/office/drawing/2014/main" val="3648152621"/>
                    </a:ext>
                  </a:extLst>
                </a:gridCol>
              </a:tblGrid>
              <a:tr h="32349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ADJUDICACIÓN 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DESCRIPCIÓN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EDEMET / EDECHI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FECHA ADJUDICADO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ESTADO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TIPO PROCESO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PORTAL COMPRAS</a:t>
                      </a:r>
                    </a:p>
                  </a:txBody>
                  <a:tcPr marL="3779" marR="3779" marT="3779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286364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14A01624T1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SUMINISTRO DE CELDAS BLINDADAS 12 KV PARA SE LA FLORESTA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jul-24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059764"/>
                  </a:ext>
                </a:extLst>
              </a:tr>
              <a:tr h="24732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14A01724T1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TRAFOS Y REGULADORES EDEMET - 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jul-24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563834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31C06524T1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AUT. SVP Y SVMP CON MICROSOFT ENTRA ID EDEMET - 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jul-24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614917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33B05524T1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CAMPAÑA INFORMATIVA PARA CLIENTES EN RRSS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jul-24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344697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21B00122T1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AGENTES DE ATENCIÓN AL CLIENTE EDECHI - 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jul-24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692796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31C06724T1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NUEVOS FIREWALLS PARA SCADA (6200 BASE)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jul-24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047887"/>
                  </a:ext>
                </a:extLst>
              </a:tr>
              <a:tr h="25345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14A00824T1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AISLADORES TIPO POSTE SE CHANGUINOLA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jul-24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6043006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23D00524T1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MANTENIMIENTO OLTC UZ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jul-24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886385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25A00722T1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SERVICIO DE AGENTE AUTORIZADO DE COBRO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jul-24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637508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31C06624T1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GESTIÓN DE PLANOS DESDE HAE Y MGA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jul-24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185417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23A00324T1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EJECUCIÓN OBRAS CENTRALES NUEVO SUMINSITRO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ago-24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3431889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14B03124T1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BATERIAS DE 6 Y 12 VOLTIOS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ago-24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345968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31C07824T1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IMPLEMENTACIÓN DE SISTEMA C-TOKEN Y TID ROLLOVER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ago-24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171464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33B03523T1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MONITOREO MEDIOS DIGITALES Y NO DIGITALE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ago-24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713193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14B02724T1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VALVULA DE SOBREPRESIÓN CON CONTACTO ELÉ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ago-24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4519834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15D23723T1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SUMINISTRO CAJAS POLIESTER 2023-2026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ago-24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326848"/>
                  </a:ext>
                </a:extLst>
              </a:tr>
              <a:tr h="20946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23A00424T1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CONSTRUCCION CIRCUITO 34-6B LA ARENOSA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ago-24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3168645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23C01524T1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OBRA CIVIL MONTAJE ELECTROMECANICO SE HOWARD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ago-24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23237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23D00624T1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SERVICIO MANTENIMIENTO PREDICTIVO TERMOGRAFIA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ago-24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639779"/>
                  </a:ext>
                </a:extLst>
              </a:tr>
              <a:tr h="24039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23D00724T1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MONTAJE TX POTENCIA 2X50MVA SE FLORESTA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ago-24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419039"/>
                  </a:ext>
                </a:extLst>
              </a:tr>
            </a:tbl>
          </a:graphicData>
        </a:graphic>
      </p:graphicFrame>
      <p:sp>
        <p:nvSpPr>
          <p:cNvPr id="4" name="Rectangle 35">
            <a:extLst>
              <a:ext uri="{FF2B5EF4-FFF2-40B4-BE49-F238E27FC236}">
                <a16:creationId xmlns:a16="http://schemas.microsoft.com/office/drawing/2014/main" id="{DD93E620-1733-BEF2-EDDB-DC1F11434BB9}"/>
              </a:ext>
            </a:extLst>
          </p:cNvPr>
          <p:cNvSpPr/>
          <p:nvPr/>
        </p:nvSpPr>
        <p:spPr bwMode="auto">
          <a:xfrm>
            <a:off x="0" y="6665976"/>
            <a:ext cx="12192000" cy="192024"/>
          </a:xfrm>
          <a:prstGeom prst="rect">
            <a:avLst/>
          </a:prstGeom>
          <a:solidFill>
            <a:srgbClr val="E572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121920" rIns="121920" bIns="121920" numCol="1" rtlCol="0" anchor="ctr" anchorCtr="0" compatLnSpc="1">
            <a:prstTxWarp prst="textNoShape">
              <a:avLst/>
            </a:prstTxWarp>
          </a:bodyPr>
          <a:lstStyle/>
          <a:p>
            <a:pPr algn="ctr" defTabSz="1219170" eaLnBrk="0" fontAlgn="base" hangingPunct="0">
              <a:spcAft>
                <a:spcPct val="0"/>
              </a:spcAft>
            </a:pPr>
            <a:endParaRPr lang="en-US" sz="1867" b="1" dirty="0">
              <a:solidFill>
                <a:srgbClr val="FFFFFF"/>
              </a:solidFill>
              <a:latin typeface="FS Emeric SemiBold" charset="0"/>
              <a:ea typeface="FS Emeric SemiBold" charset="0"/>
              <a:cs typeface="FS Emeric SemiBold" charset="0"/>
            </a:endParaRPr>
          </a:p>
        </p:txBody>
      </p:sp>
      <p:sp>
        <p:nvSpPr>
          <p:cNvPr id="6" name="Título 9">
            <a:extLst>
              <a:ext uri="{FF2B5EF4-FFF2-40B4-BE49-F238E27FC236}">
                <a16:creationId xmlns:a16="http://schemas.microsoft.com/office/drawing/2014/main" id="{674114E1-2024-FA98-55CF-75ABD176ACD4}"/>
              </a:ext>
            </a:extLst>
          </p:cNvPr>
          <p:cNvSpPr txBox="1">
            <a:spLocks/>
          </p:cNvSpPr>
          <p:nvPr/>
        </p:nvSpPr>
        <p:spPr>
          <a:xfrm>
            <a:off x="538103" y="6391152"/>
            <a:ext cx="1737265" cy="29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200" kern="0" dirty="0"/>
              <a:t>*L.C. Libre Concurrencia</a:t>
            </a:r>
            <a:endParaRPr lang="es-ES" sz="1200" kern="0" dirty="0"/>
          </a:p>
        </p:txBody>
      </p:sp>
      <p:sp>
        <p:nvSpPr>
          <p:cNvPr id="2" name="Título 9">
            <a:extLst>
              <a:ext uri="{FF2B5EF4-FFF2-40B4-BE49-F238E27FC236}">
                <a16:creationId xmlns:a16="http://schemas.microsoft.com/office/drawing/2014/main" id="{63399ECC-6699-7C96-3D22-92DF217A5B88}"/>
              </a:ext>
            </a:extLst>
          </p:cNvPr>
          <p:cNvSpPr txBox="1">
            <a:spLocks/>
          </p:cNvSpPr>
          <p:nvPr/>
        </p:nvSpPr>
        <p:spPr>
          <a:xfrm>
            <a:off x="222670" y="318048"/>
            <a:ext cx="9346631" cy="59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800" kern="0" dirty="0"/>
              <a:t>LICITACIONES APROBADAS ENE 2024 – AGT 2025</a:t>
            </a:r>
            <a:endParaRPr lang="es-ES" sz="1800" kern="0" dirty="0"/>
          </a:p>
        </p:txBody>
      </p:sp>
    </p:spTree>
    <p:extLst>
      <p:ext uri="{BB962C8B-B14F-4D97-AF65-F5344CB8AC3E}">
        <p14:creationId xmlns:p14="http://schemas.microsoft.com/office/powerpoint/2010/main" val="2974403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3477B9-1193-E08E-CF61-4681CA185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5">
            <a:extLst>
              <a:ext uri="{FF2B5EF4-FFF2-40B4-BE49-F238E27FC236}">
                <a16:creationId xmlns:a16="http://schemas.microsoft.com/office/drawing/2014/main" id="{2898DEF4-40B0-0357-67E9-4005075F7105}"/>
              </a:ext>
            </a:extLst>
          </p:cNvPr>
          <p:cNvSpPr/>
          <p:nvPr/>
        </p:nvSpPr>
        <p:spPr bwMode="auto">
          <a:xfrm>
            <a:off x="0" y="6665976"/>
            <a:ext cx="12192000" cy="192024"/>
          </a:xfrm>
          <a:prstGeom prst="rect">
            <a:avLst/>
          </a:prstGeom>
          <a:solidFill>
            <a:srgbClr val="E572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121920" rIns="121920" bIns="121920" numCol="1" rtlCol="0" anchor="ctr" anchorCtr="0" compatLnSpc="1">
            <a:prstTxWarp prst="textNoShape">
              <a:avLst/>
            </a:prstTxWarp>
          </a:bodyPr>
          <a:lstStyle/>
          <a:p>
            <a:pPr algn="ctr" defTabSz="1219170" eaLnBrk="0" fontAlgn="base" hangingPunct="0">
              <a:spcAft>
                <a:spcPct val="0"/>
              </a:spcAft>
            </a:pPr>
            <a:endParaRPr lang="en-US" sz="1867" b="1" dirty="0">
              <a:solidFill>
                <a:srgbClr val="FFFFFF"/>
              </a:solidFill>
              <a:latin typeface="FS Emeric SemiBold" charset="0"/>
              <a:ea typeface="FS Emeric SemiBold" charset="0"/>
              <a:cs typeface="FS Emeric SemiBold" charset="0"/>
            </a:endParaRPr>
          </a:p>
        </p:txBody>
      </p:sp>
      <p:sp>
        <p:nvSpPr>
          <p:cNvPr id="6" name="Título 9">
            <a:extLst>
              <a:ext uri="{FF2B5EF4-FFF2-40B4-BE49-F238E27FC236}">
                <a16:creationId xmlns:a16="http://schemas.microsoft.com/office/drawing/2014/main" id="{B8BAE939-ADFF-C8F4-A362-8C7C8DB28C0F}"/>
              </a:ext>
            </a:extLst>
          </p:cNvPr>
          <p:cNvSpPr txBox="1">
            <a:spLocks/>
          </p:cNvSpPr>
          <p:nvPr/>
        </p:nvSpPr>
        <p:spPr>
          <a:xfrm>
            <a:off x="538103" y="6391152"/>
            <a:ext cx="1737265" cy="29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200" kern="0" dirty="0"/>
              <a:t>*L.C. Libre Concurrencia</a:t>
            </a:r>
            <a:endParaRPr lang="es-ES" sz="1200" kern="0" dirty="0"/>
          </a:p>
        </p:txBody>
      </p:sp>
      <p:graphicFrame>
        <p:nvGraphicFramePr>
          <p:cNvPr id="8" name="Marcador de contenido 7">
            <a:extLst>
              <a:ext uri="{FF2B5EF4-FFF2-40B4-BE49-F238E27FC236}">
                <a16:creationId xmlns:a16="http://schemas.microsoft.com/office/drawing/2014/main" id="{89D23A78-B5AB-B827-12B5-0A5E4EDAD5F4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203895296"/>
              </p:ext>
            </p:extLst>
          </p:nvPr>
        </p:nvGraphicFramePr>
        <p:xfrm>
          <a:off x="222670" y="1245624"/>
          <a:ext cx="11692810" cy="5145541"/>
        </p:xfrm>
        <a:graphic>
          <a:graphicData uri="http://schemas.openxmlformats.org/drawingml/2006/table">
            <a:tbl>
              <a:tblPr/>
              <a:tblGrid>
                <a:gridCol w="1223140">
                  <a:extLst>
                    <a:ext uri="{9D8B030D-6E8A-4147-A177-3AD203B41FA5}">
                      <a16:colId xmlns:a16="http://schemas.microsoft.com/office/drawing/2014/main" val="3212918616"/>
                    </a:ext>
                  </a:extLst>
                </a:gridCol>
                <a:gridCol w="5088748">
                  <a:extLst>
                    <a:ext uri="{9D8B030D-6E8A-4147-A177-3AD203B41FA5}">
                      <a16:colId xmlns:a16="http://schemas.microsoft.com/office/drawing/2014/main" val="3754995658"/>
                    </a:ext>
                  </a:extLst>
                </a:gridCol>
                <a:gridCol w="1356227">
                  <a:extLst>
                    <a:ext uri="{9D8B030D-6E8A-4147-A177-3AD203B41FA5}">
                      <a16:colId xmlns:a16="http://schemas.microsoft.com/office/drawing/2014/main" val="1438813903"/>
                    </a:ext>
                  </a:extLst>
                </a:gridCol>
                <a:gridCol w="996885">
                  <a:extLst>
                    <a:ext uri="{9D8B030D-6E8A-4147-A177-3AD203B41FA5}">
                      <a16:colId xmlns:a16="http://schemas.microsoft.com/office/drawing/2014/main" val="3293344133"/>
                    </a:ext>
                  </a:extLst>
                </a:gridCol>
                <a:gridCol w="788234">
                  <a:extLst>
                    <a:ext uri="{9D8B030D-6E8A-4147-A177-3AD203B41FA5}">
                      <a16:colId xmlns:a16="http://schemas.microsoft.com/office/drawing/2014/main" val="793371523"/>
                    </a:ext>
                  </a:extLst>
                </a:gridCol>
                <a:gridCol w="1286677">
                  <a:extLst>
                    <a:ext uri="{9D8B030D-6E8A-4147-A177-3AD203B41FA5}">
                      <a16:colId xmlns:a16="http://schemas.microsoft.com/office/drawing/2014/main" val="516550796"/>
                    </a:ext>
                  </a:extLst>
                </a:gridCol>
                <a:gridCol w="952899">
                  <a:extLst>
                    <a:ext uri="{9D8B030D-6E8A-4147-A177-3AD203B41FA5}">
                      <a16:colId xmlns:a16="http://schemas.microsoft.com/office/drawing/2014/main" val="4089670214"/>
                    </a:ext>
                  </a:extLst>
                </a:gridCol>
              </a:tblGrid>
              <a:tr h="69979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ADJUDICACIÓN </a:t>
                      </a:r>
                    </a:p>
                  </a:txBody>
                  <a:tcPr marL="5603" marR="5603" marT="56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DESCRIPCIÓN</a:t>
                      </a:r>
                    </a:p>
                  </a:txBody>
                  <a:tcPr marL="5603" marR="5603" marT="56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EDEMET / EDECHI</a:t>
                      </a:r>
                    </a:p>
                  </a:txBody>
                  <a:tcPr marL="5603" marR="5603" marT="56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FECHA ADJUDICADO</a:t>
                      </a:r>
                    </a:p>
                  </a:txBody>
                  <a:tcPr marL="5603" marR="5603" marT="56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ESTADO</a:t>
                      </a:r>
                    </a:p>
                  </a:txBody>
                  <a:tcPr marL="5603" marR="5603" marT="56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TIPO PROCESO</a:t>
                      </a:r>
                    </a:p>
                  </a:txBody>
                  <a:tcPr marL="5603" marR="5603" marT="56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PORTAL COMPRAS</a:t>
                      </a:r>
                    </a:p>
                  </a:txBody>
                  <a:tcPr marL="5603" marR="5603" marT="560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497781"/>
                  </a:ext>
                </a:extLst>
              </a:tr>
              <a:tr h="2469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 15D27924T1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EQUIPOS DE PROTECCIÓN PERSONAL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EDEMET-EDECHI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ago-24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326287"/>
                  </a:ext>
                </a:extLst>
              </a:tr>
              <a:tr h="2469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 23A00524T1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OBRA CIVIL ELECTROMECANICA SOTERRADO SANTIAGO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ago-24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161772"/>
                  </a:ext>
                </a:extLst>
              </a:tr>
              <a:tr h="2469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 34F02023T1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LICITACIÓN DE FORMULARIOS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ago-24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74693"/>
                  </a:ext>
                </a:extLst>
              </a:tr>
              <a:tr h="2469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 33B05824T1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GESTIÓN DE LA REPUTACIÓN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ago-24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387718"/>
                  </a:ext>
                </a:extLst>
              </a:tr>
              <a:tr h="2469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 15D28324T1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TRANSFORMADOR SSAA PAD MOUNTED SE CHANGUINOLA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EDECHI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ago-24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289951"/>
                  </a:ext>
                </a:extLst>
              </a:tr>
              <a:tr h="2469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 23A00624T1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MANTENIMIENTO ALUMBRADO PUBLICO ZONA OESTE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ago-24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296367"/>
                  </a:ext>
                </a:extLst>
              </a:tr>
              <a:tr h="2469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34D06822T1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SERVICIO DE MANTENIMIENTO INTEGRAL EDEMET-EDECHI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sep-24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401762"/>
                  </a:ext>
                </a:extLst>
              </a:tr>
              <a:tr h="2469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14A02524T1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COMPRA LOCAL:01458523 -01458524 CABLE TRIPLEX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sep-24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1884104"/>
                  </a:ext>
                </a:extLst>
              </a:tr>
              <a:tr h="2469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15D30624T1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ARMARIOS DOCUM,COMUNIC,CUADROS SE CHANGUINOLA Y HOWARD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sep-24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346007"/>
                  </a:ext>
                </a:extLst>
              </a:tr>
              <a:tr h="2469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15D10124T1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EQUIPO DE MEDIDA MÓVIL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sep-24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572236"/>
                  </a:ext>
                </a:extLst>
              </a:tr>
              <a:tr h="2469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31C05722T1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SERVICIOS WORKPLACE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sep-24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9365425"/>
                  </a:ext>
                </a:extLst>
              </a:tr>
              <a:tr h="2469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15D29924T1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ARMARIOS DOCUM, COMUNIC, MEDIDAS, CUADRO SE FLORESTA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sep-24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274487"/>
                  </a:ext>
                </a:extLst>
              </a:tr>
              <a:tr h="2469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14A02724T1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TRANSFORMADOR SSAA PAD MOUNTED SE LA FLORESTA - HOWARD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sep-24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997008"/>
                  </a:ext>
                </a:extLst>
              </a:tr>
              <a:tr h="2469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27C00324T1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LEVANTAMIENTO CATASTRAL ASENTAMIENTOS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sep-24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333993"/>
                  </a:ext>
                </a:extLst>
              </a:tr>
              <a:tr h="2469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14B03524T1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RELEVADORES 50/51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sep-24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007484"/>
                  </a:ext>
                </a:extLst>
              </a:tr>
              <a:tr h="2469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14B03824T1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MATERIALES PARA MANTENIMIENTO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sep-24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894652"/>
                  </a:ext>
                </a:extLst>
              </a:tr>
              <a:tr h="2469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14B03624T1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2 X RELES DIF. DE LÍNEA PARA SE LA ARENA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sep-24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865775"/>
                  </a:ext>
                </a:extLst>
              </a:tr>
              <a:tr h="2469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14B03424T1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MAQUINA DESGASIFICADORA DE TRAFOS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sep-24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603" marR="5603" marT="560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8395676"/>
                  </a:ext>
                </a:extLst>
              </a:tr>
            </a:tbl>
          </a:graphicData>
        </a:graphic>
      </p:graphicFrame>
      <p:sp>
        <p:nvSpPr>
          <p:cNvPr id="3" name="Título 9">
            <a:extLst>
              <a:ext uri="{FF2B5EF4-FFF2-40B4-BE49-F238E27FC236}">
                <a16:creationId xmlns:a16="http://schemas.microsoft.com/office/drawing/2014/main" id="{8DFF6F99-492B-A5F3-8D1C-0DCB2FA6AFFB}"/>
              </a:ext>
            </a:extLst>
          </p:cNvPr>
          <p:cNvSpPr txBox="1">
            <a:spLocks/>
          </p:cNvSpPr>
          <p:nvPr/>
        </p:nvSpPr>
        <p:spPr>
          <a:xfrm>
            <a:off x="288658" y="375600"/>
            <a:ext cx="9346631" cy="59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800" kern="0" dirty="0"/>
              <a:t>LICITACIONES APROBADAS ENE 2024 – AGT 2025</a:t>
            </a:r>
            <a:endParaRPr lang="es-ES" sz="1800" kern="0" dirty="0"/>
          </a:p>
        </p:txBody>
      </p:sp>
    </p:spTree>
    <p:extLst>
      <p:ext uri="{BB962C8B-B14F-4D97-AF65-F5344CB8AC3E}">
        <p14:creationId xmlns:p14="http://schemas.microsoft.com/office/powerpoint/2010/main" val="1082126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60C913-501A-3D2F-109E-FBE570F01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5">
            <a:extLst>
              <a:ext uri="{FF2B5EF4-FFF2-40B4-BE49-F238E27FC236}">
                <a16:creationId xmlns:a16="http://schemas.microsoft.com/office/drawing/2014/main" id="{53020ECF-9E1C-BD8E-203E-B3CB6992363C}"/>
              </a:ext>
            </a:extLst>
          </p:cNvPr>
          <p:cNvSpPr/>
          <p:nvPr/>
        </p:nvSpPr>
        <p:spPr bwMode="auto">
          <a:xfrm>
            <a:off x="0" y="6665976"/>
            <a:ext cx="12192000" cy="192024"/>
          </a:xfrm>
          <a:prstGeom prst="rect">
            <a:avLst/>
          </a:prstGeom>
          <a:solidFill>
            <a:srgbClr val="E572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121920" rIns="121920" bIns="121920" numCol="1" rtlCol="0" anchor="ctr" anchorCtr="0" compatLnSpc="1">
            <a:prstTxWarp prst="textNoShape">
              <a:avLst/>
            </a:prstTxWarp>
          </a:bodyPr>
          <a:lstStyle/>
          <a:p>
            <a:pPr algn="ctr" defTabSz="1219170" eaLnBrk="0" fontAlgn="base" hangingPunct="0">
              <a:spcAft>
                <a:spcPct val="0"/>
              </a:spcAft>
            </a:pPr>
            <a:endParaRPr lang="en-US" sz="1867" b="1" dirty="0">
              <a:solidFill>
                <a:srgbClr val="FFFFFF"/>
              </a:solidFill>
              <a:latin typeface="FS Emeric SemiBold" charset="0"/>
              <a:ea typeface="FS Emeric SemiBold" charset="0"/>
              <a:cs typeface="FS Emeric SemiBold" charset="0"/>
            </a:endParaRPr>
          </a:p>
        </p:txBody>
      </p:sp>
      <p:sp>
        <p:nvSpPr>
          <p:cNvPr id="6" name="Título 9">
            <a:extLst>
              <a:ext uri="{FF2B5EF4-FFF2-40B4-BE49-F238E27FC236}">
                <a16:creationId xmlns:a16="http://schemas.microsoft.com/office/drawing/2014/main" id="{69D63AE6-44DE-65D5-1A98-871141BF444F}"/>
              </a:ext>
            </a:extLst>
          </p:cNvPr>
          <p:cNvSpPr txBox="1">
            <a:spLocks/>
          </p:cNvSpPr>
          <p:nvPr/>
        </p:nvSpPr>
        <p:spPr>
          <a:xfrm>
            <a:off x="538103" y="6391152"/>
            <a:ext cx="2177388" cy="274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200" kern="0" dirty="0"/>
              <a:t>*L.C. Libre Concurrencia</a:t>
            </a:r>
            <a:endParaRPr lang="es-ES" sz="1200" kern="0" dirty="0"/>
          </a:p>
        </p:txBody>
      </p:sp>
      <p:graphicFrame>
        <p:nvGraphicFramePr>
          <p:cNvPr id="11" name="Marcador de contenido 10">
            <a:extLst>
              <a:ext uri="{FF2B5EF4-FFF2-40B4-BE49-F238E27FC236}">
                <a16:creationId xmlns:a16="http://schemas.microsoft.com/office/drawing/2014/main" id="{10FA005A-516B-A11D-A1C4-4087EE367EB9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041541611"/>
              </p:ext>
            </p:extLst>
          </p:nvPr>
        </p:nvGraphicFramePr>
        <p:xfrm>
          <a:off x="364070" y="1206631"/>
          <a:ext cx="11551409" cy="5139119"/>
        </p:xfrm>
        <a:graphic>
          <a:graphicData uri="http://schemas.openxmlformats.org/drawingml/2006/table">
            <a:tbl>
              <a:tblPr/>
              <a:tblGrid>
                <a:gridCol w="1176021">
                  <a:extLst>
                    <a:ext uri="{9D8B030D-6E8A-4147-A177-3AD203B41FA5}">
                      <a16:colId xmlns:a16="http://schemas.microsoft.com/office/drawing/2014/main" val="1709629830"/>
                    </a:ext>
                  </a:extLst>
                </a:gridCol>
                <a:gridCol w="4858657">
                  <a:extLst>
                    <a:ext uri="{9D8B030D-6E8A-4147-A177-3AD203B41FA5}">
                      <a16:colId xmlns:a16="http://schemas.microsoft.com/office/drawing/2014/main" val="3065257265"/>
                    </a:ext>
                  </a:extLst>
                </a:gridCol>
                <a:gridCol w="1421341">
                  <a:extLst>
                    <a:ext uri="{9D8B030D-6E8A-4147-A177-3AD203B41FA5}">
                      <a16:colId xmlns:a16="http://schemas.microsoft.com/office/drawing/2014/main" val="2682690600"/>
                    </a:ext>
                  </a:extLst>
                </a:gridCol>
                <a:gridCol w="891350">
                  <a:extLst>
                    <a:ext uri="{9D8B030D-6E8A-4147-A177-3AD203B41FA5}">
                      <a16:colId xmlns:a16="http://schemas.microsoft.com/office/drawing/2014/main" val="2681212507"/>
                    </a:ext>
                  </a:extLst>
                </a:gridCol>
                <a:gridCol w="843168">
                  <a:extLst>
                    <a:ext uri="{9D8B030D-6E8A-4147-A177-3AD203B41FA5}">
                      <a16:colId xmlns:a16="http://schemas.microsoft.com/office/drawing/2014/main" val="2503567807"/>
                    </a:ext>
                  </a:extLst>
                </a:gridCol>
                <a:gridCol w="1312934">
                  <a:extLst>
                    <a:ext uri="{9D8B030D-6E8A-4147-A177-3AD203B41FA5}">
                      <a16:colId xmlns:a16="http://schemas.microsoft.com/office/drawing/2014/main" val="2387879041"/>
                    </a:ext>
                  </a:extLst>
                </a:gridCol>
                <a:gridCol w="1047938">
                  <a:extLst>
                    <a:ext uri="{9D8B030D-6E8A-4147-A177-3AD203B41FA5}">
                      <a16:colId xmlns:a16="http://schemas.microsoft.com/office/drawing/2014/main" val="3482323627"/>
                    </a:ext>
                  </a:extLst>
                </a:gridCol>
              </a:tblGrid>
              <a:tr h="51628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ADJUDICACIÓN </a:t>
                      </a:r>
                    </a:p>
                  </a:txBody>
                  <a:tcPr marL="4623" marR="4623" marT="4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DESCRIPCIÓN</a:t>
                      </a:r>
                    </a:p>
                  </a:txBody>
                  <a:tcPr marL="4623" marR="4623" marT="4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EDEMET / EDECHI</a:t>
                      </a:r>
                    </a:p>
                  </a:txBody>
                  <a:tcPr marL="4623" marR="4623" marT="4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FECHA ADJUDICADO</a:t>
                      </a:r>
                    </a:p>
                  </a:txBody>
                  <a:tcPr marL="4623" marR="4623" marT="4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ESTADO</a:t>
                      </a:r>
                    </a:p>
                  </a:txBody>
                  <a:tcPr marL="4623" marR="4623" marT="4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TIPO PROCESO</a:t>
                      </a:r>
                    </a:p>
                  </a:txBody>
                  <a:tcPr marL="4623" marR="4623" marT="4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PORTAL COMPRAS</a:t>
                      </a:r>
                    </a:p>
                  </a:txBody>
                  <a:tcPr marL="4623" marR="4623" marT="4623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030627"/>
                  </a:ext>
                </a:extLst>
              </a:tr>
              <a:tr h="21894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23B00124T1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MTTO VEGETACIÓN EN LÍNEAS DE DISTRIBUCIÓN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oct-24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3190176"/>
                  </a:ext>
                </a:extLst>
              </a:tr>
              <a:tr h="21894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27A01123T1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SERVICIO DE DISEÑO, INGENIERIA Y SUPERVISION SSEE Y LÍNEAS 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oct-24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665685"/>
                  </a:ext>
                </a:extLst>
              </a:tr>
              <a:tr h="21894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23C01824T1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OBRA CIVIL MONTAJE ELECTROMECANICO SE LA FLORESTA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oct-24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1999900"/>
                  </a:ext>
                </a:extLst>
              </a:tr>
              <a:tr h="21894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31A01124T1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PORTATIL ESTANDAR HP DRAGONFLY G4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oct-24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314162"/>
                  </a:ext>
                </a:extLst>
              </a:tr>
              <a:tr h="21894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34D07222T1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SERVICIO DE MANTENIMIENTO INSTALACIONES SUBESTACIONES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oct-24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9796"/>
                  </a:ext>
                </a:extLst>
              </a:tr>
              <a:tr h="21894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33G02221T1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OPERADOR LOGÍSTICO,ALQUILER Y SEGURIDAD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oct-24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530345"/>
                  </a:ext>
                </a:extLst>
              </a:tr>
              <a:tr h="21894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31C07522T1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SERVICIO IMPRESIÓN DE FACTURAS EDECHI - EDEMET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oct-24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381640"/>
                  </a:ext>
                </a:extLst>
              </a:tr>
              <a:tr h="21894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14A03024T1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CABLE AISLADO 35 KV 1/0 AWG NEUTRO &amp; 35 KV 4/0 AWG NEUTRO 1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oct-24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478919"/>
                  </a:ext>
                </a:extLst>
              </a:tr>
              <a:tr h="21894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14B01823T1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BRIGADA DE PROTECCIONES Y TELECONTROL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oct-24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684727"/>
                  </a:ext>
                </a:extLst>
              </a:tr>
              <a:tr h="21894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14B04124T1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CAPACITORES 675 KVAR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oct-24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457813"/>
                  </a:ext>
                </a:extLst>
              </a:tr>
              <a:tr h="21894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14A02824T1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SECCIONADOR TRIPOLAR- GND  Y APER VERTI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oct-24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5325924"/>
                  </a:ext>
                </a:extLst>
              </a:tr>
              <a:tr h="21894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14A00324T1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CONECTORES PROYECTO SE CHANGUINOLA II 34.5/4.16 KV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EDECHI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oct-24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982641"/>
                  </a:ext>
                </a:extLst>
              </a:tr>
              <a:tr h="21894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14B03924T1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EQUIPO DE PRUEBAS DE CT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oct-24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637046"/>
                  </a:ext>
                </a:extLst>
              </a:tr>
              <a:tr h="21894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14B04524T1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CONVERTIDORES DE VOLTAJE PARA TELECONTROL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EDECHI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oct-24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064621"/>
                  </a:ext>
                </a:extLst>
              </a:tr>
              <a:tr h="21894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14A00424T1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SUMINISTRO CABLE MT-BT 2024-2027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4294369"/>
                  </a:ext>
                </a:extLst>
              </a:tr>
              <a:tr h="21894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14B00824T1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pt-BR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SUMINISTRO POSTES DE CONCRETO 2024-2027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5204565"/>
                  </a:ext>
                </a:extLst>
              </a:tr>
              <a:tr h="21894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25B01022T1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LECTURA DE MEDIDORES Y REPARTO DE FACTURAS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0780953"/>
                  </a:ext>
                </a:extLst>
              </a:tr>
              <a:tr h="21894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14A01323T1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MEDIDORES Y ACCESORIOS 2023-2026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950500"/>
                  </a:ext>
                </a:extLst>
              </a:tr>
              <a:tr h="249067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14A01723T1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TRAFOS DE MEDIDA 2023-2026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17127"/>
                  </a:ext>
                </a:extLst>
              </a:tr>
              <a:tr h="218949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25B00324T1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 SERVICIOS DE OPERACIONES PARA GRANDES CLIENTES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918050"/>
                  </a:ext>
                </a:extLst>
              </a:tr>
              <a:tr h="21373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15D38824T1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MONTAJE BANCO DE CAPACITORES SE FLORESTA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23" marR="4623" marT="4623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5360310"/>
                  </a:ext>
                </a:extLst>
              </a:tr>
            </a:tbl>
          </a:graphicData>
        </a:graphic>
      </p:graphicFrame>
      <p:sp>
        <p:nvSpPr>
          <p:cNvPr id="2" name="Título 9">
            <a:extLst>
              <a:ext uri="{FF2B5EF4-FFF2-40B4-BE49-F238E27FC236}">
                <a16:creationId xmlns:a16="http://schemas.microsoft.com/office/drawing/2014/main" id="{8B02015A-878A-34FE-152D-5B39849016BA}"/>
              </a:ext>
            </a:extLst>
          </p:cNvPr>
          <p:cNvSpPr txBox="1">
            <a:spLocks/>
          </p:cNvSpPr>
          <p:nvPr/>
        </p:nvSpPr>
        <p:spPr>
          <a:xfrm>
            <a:off x="222670" y="423624"/>
            <a:ext cx="9346631" cy="59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800" kern="0" dirty="0"/>
              <a:t>LICITACIONES APROBADAS ENE 2024 – AGT 2025</a:t>
            </a:r>
            <a:endParaRPr lang="es-ES" sz="1800" kern="0" dirty="0"/>
          </a:p>
        </p:txBody>
      </p:sp>
    </p:spTree>
    <p:extLst>
      <p:ext uri="{BB962C8B-B14F-4D97-AF65-F5344CB8AC3E}">
        <p14:creationId xmlns:p14="http://schemas.microsoft.com/office/powerpoint/2010/main" val="668489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AA6B62-7ACC-670E-3BC6-27474B21D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5">
            <a:extLst>
              <a:ext uri="{FF2B5EF4-FFF2-40B4-BE49-F238E27FC236}">
                <a16:creationId xmlns:a16="http://schemas.microsoft.com/office/drawing/2014/main" id="{6457679C-991F-3943-B431-76E384E4A135}"/>
              </a:ext>
            </a:extLst>
          </p:cNvPr>
          <p:cNvSpPr/>
          <p:nvPr/>
        </p:nvSpPr>
        <p:spPr bwMode="auto">
          <a:xfrm>
            <a:off x="0" y="6665976"/>
            <a:ext cx="12192000" cy="192024"/>
          </a:xfrm>
          <a:prstGeom prst="rect">
            <a:avLst/>
          </a:prstGeom>
          <a:solidFill>
            <a:srgbClr val="E572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121920" rIns="121920" bIns="121920" numCol="1" rtlCol="0" anchor="ctr" anchorCtr="0" compatLnSpc="1">
            <a:prstTxWarp prst="textNoShape">
              <a:avLst/>
            </a:prstTxWarp>
          </a:bodyPr>
          <a:lstStyle/>
          <a:p>
            <a:pPr algn="ctr" defTabSz="1219170" eaLnBrk="0" fontAlgn="base" hangingPunct="0">
              <a:spcAft>
                <a:spcPct val="0"/>
              </a:spcAft>
            </a:pPr>
            <a:endParaRPr lang="en-US" sz="1867" b="1" dirty="0">
              <a:solidFill>
                <a:srgbClr val="FFFFFF"/>
              </a:solidFill>
              <a:latin typeface="FS Emeric SemiBold" charset="0"/>
              <a:ea typeface="FS Emeric SemiBold" charset="0"/>
              <a:cs typeface="FS Emeric SemiBold" charset="0"/>
            </a:endParaRPr>
          </a:p>
        </p:txBody>
      </p:sp>
      <p:sp>
        <p:nvSpPr>
          <p:cNvPr id="6" name="Título 9">
            <a:extLst>
              <a:ext uri="{FF2B5EF4-FFF2-40B4-BE49-F238E27FC236}">
                <a16:creationId xmlns:a16="http://schemas.microsoft.com/office/drawing/2014/main" id="{62C48C46-1634-9AC1-F44C-442B74D01EB7}"/>
              </a:ext>
            </a:extLst>
          </p:cNvPr>
          <p:cNvSpPr txBox="1">
            <a:spLocks/>
          </p:cNvSpPr>
          <p:nvPr/>
        </p:nvSpPr>
        <p:spPr>
          <a:xfrm>
            <a:off x="538103" y="6391152"/>
            <a:ext cx="1737265" cy="29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200" kern="0" dirty="0"/>
              <a:t>*L.C. Libre Concurrencia</a:t>
            </a:r>
            <a:endParaRPr lang="es-ES" sz="1200" kern="0" dirty="0"/>
          </a:p>
        </p:txBody>
      </p:sp>
      <p:graphicFrame>
        <p:nvGraphicFramePr>
          <p:cNvPr id="8" name="Marcador de contenido 7">
            <a:extLst>
              <a:ext uri="{FF2B5EF4-FFF2-40B4-BE49-F238E27FC236}">
                <a16:creationId xmlns:a16="http://schemas.microsoft.com/office/drawing/2014/main" id="{861951A2-7F94-273B-C8FD-B793F6A1191B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129557773"/>
              </p:ext>
            </p:extLst>
          </p:nvPr>
        </p:nvGraphicFramePr>
        <p:xfrm>
          <a:off x="292232" y="1171088"/>
          <a:ext cx="11642102" cy="5082646"/>
        </p:xfrm>
        <a:graphic>
          <a:graphicData uri="http://schemas.openxmlformats.org/drawingml/2006/table">
            <a:tbl>
              <a:tblPr/>
              <a:tblGrid>
                <a:gridCol w="1159329">
                  <a:extLst>
                    <a:ext uri="{9D8B030D-6E8A-4147-A177-3AD203B41FA5}">
                      <a16:colId xmlns:a16="http://schemas.microsoft.com/office/drawing/2014/main" val="3152815904"/>
                    </a:ext>
                  </a:extLst>
                </a:gridCol>
                <a:gridCol w="4710535">
                  <a:extLst>
                    <a:ext uri="{9D8B030D-6E8A-4147-A177-3AD203B41FA5}">
                      <a16:colId xmlns:a16="http://schemas.microsoft.com/office/drawing/2014/main" val="2927524837"/>
                    </a:ext>
                  </a:extLst>
                </a:gridCol>
                <a:gridCol w="1440009">
                  <a:extLst>
                    <a:ext uri="{9D8B030D-6E8A-4147-A177-3AD203B41FA5}">
                      <a16:colId xmlns:a16="http://schemas.microsoft.com/office/drawing/2014/main" val="1506209829"/>
                    </a:ext>
                  </a:extLst>
                </a:gridCol>
                <a:gridCol w="1122718">
                  <a:extLst>
                    <a:ext uri="{9D8B030D-6E8A-4147-A177-3AD203B41FA5}">
                      <a16:colId xmlns:a16="http://schemas.microsoft.com/office/drawing/2014/main" val="4095085754"/>
                    </a:ext>
                  </a:extLst>
                </a:gridCol>
                <a:gridCol w="830102">
                  <a:extLst>
                    <a:ext uri="{9D8B030D-6E8A-4147-A177-3AD203B41FA5}">
                      <a16:colId xmlns:a16="http://schemas.microsoft.com/office/drawing/2014/main" val="2481045165"/>
                    </a:ext>
                  </a:extLst>
                </a:gridCol>
                <a:gridCol w="1323242">
                  <a:extLst>
                    <a:ext uri="{9D8B030D-6E8A-4147-A177-3AD203B41FA5}">
                      <a16:colId xmlns:a16="http://schemas.microsoft.com/office/drawing/2014/main" val="223995286"/>
                    </a:ext>
                  </a:extLst>
                </a:gridCol>
                <a:gridCol w="1056167">
                  <a:extLst>
                    <a:ext uri="{9D8B030D-6E8A-4147-A177-3AD203B41FA5}">
                      <a16:colId xmlns:a16="http://schemas.microsoft.com/office/drawing/2014/main" val="2688846328"/>
                    </a:ext>
                  </a:extLst>
                </a:gridCol>
              </a:tblGrid>
              <a:tr h="470726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ADJUDICACIÓN </a:t>
                      </a:r>
                    </a:p>
                  </a:txBody>
                  <a:tcPr marL="4618" marR="4618" marT="46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DESCRIPCIÓN</a:t>
                      </a:r>
                    </a:p>
                  </a:txBody>
                  <a:tcPr marL="4618" marR="4618" marT="46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EDEMET / EDECHI</a:t>
                      </a:r>
                    </a:p>
                  </a:txBody>
                  <a:tcPr marL="4618" marR="4618" marT="46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FECHA ADJUDICADO</a:t>
                      </a:r>
                    </a:p>
                  </a:txBody>
                  <a:tcPr marL="4618" marR="4618" marT="46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ESTADO</a:t>
                      </a:r>
                    </a:p>
                  </a:txBody>
                  <a:tcPr marL="4618" marR="4618" marT="46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TIPO PROCESO</a:t>
                      </a:r>
                    </a:p>
                  </a:txBody>
                  <a:tcPr marL="4618" marR="4618" marT="46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PORTAL COMPRAS</a:t>
                      </a:r>
                    </a:p>
                  </a:txBody>
                  <a:tcPr marL="4618" marR="4618" marT="46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871615"/>
                  </a:ext>
                </a:extLst>
              </a:tr>
              <a:tr h="2206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23A00423T1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PROYECTOS OER 2023-2024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969159"/>
                  </a:ext>
                </a:extLst>
              </a:tr>
              <a:tr h="2206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14A03424T1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TRANSFORMADORES 1667KVA  12/2.4-4.16Y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186982"/>
                  </a:ext>
                </a:extLst>
              </a:tr>
              <a:tr h="2206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14B06123T1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MATERIALES PARA MATRICULACIÓN DE ACTIVOS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036845"/>
                  </a:ext>
                </a:extLst>
              </a:tr>
              <a:tr h="2206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27B00220T1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SUPERVISIÓN Y AUDITORÍA DE CALIDAD Y SEGURIDAD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253105"/>
                  </a:ext>
                </a:extLst>
              </a:tr>
              <a:tr h="2206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31A04723T1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SUMINISTRO E INSTALACION DE EQUIPOS AUDIOVISUALES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1550650"/>
                  </a:ext>
                </a:extLst>
              </a:tr>
              <a:tr h="2206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14A02023T1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CELDAS BLINDADAS 115KV PROYECTO AMPLIACIÓN SE BURUNGA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636720"/>
                  </a:ext>
                </a:extLst>
              </a:tr>
              <a:tr h="2206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34C00622T1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SERVICIO DE MENSAJERIA NACIONAL E INTERNACIONAL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0857019"/>
                  </a:ext>
                </a:extLst>
              </a:tr>
              <a:tr h="2206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34D02222T1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SERVICIO DE SEGURIDAD Y VIGILANCIA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761340"/>
                  </a:ext>
                </a:extLst>
              </a:tr>
              <a:tr h="2206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15D36124T1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CARGADOR DE BATERIAS 125 VDC Y 48 VDC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9867092"/>
                  </a:ext>
                </a:extLst>
              </a:tr>
              <a:tr h="2206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31C07222T1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FACTURACIÓN ELECTRÓNICA EDECHI -EDEMET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218250"/>
                  </a:ext>
                </a:extLst>
              </a:tr>
              <a:tr h="19860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31C10223T1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PTY-031 EAM HIPPSO)PROGRAMACIÓN PLANIFICACIÓN SOPORTE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347784"/>
                  </a:ext>
                </a:extLst>
              </a:tr>
              <a:tr h="2206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34D02522T1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SERVICIO DE SEGURIDAD ELECTRONICA - 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Solution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589671"/>
                  </a:ext>
                </a:extLst>
              </a:tr>
              <a:tr h="2206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33D09224T1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CONTRATACIÓN PERSONAL EXTERNO AI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5007404"/>
                  </a:ext>
                </a:extLst>
              </a:tr>
              <a:tr h="2206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14B04224T1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MEDIDOR DE FASORES ANALIZADOR ENERGÍA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554076"/>
                  </a:ext>
                </a:extLst>
              </a:tr>
              <a:tr h="2206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14B05224T1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BORNERA DE PRUEBAS MMLG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139878"/>
                  </a:ext>
                </a:extLst>
              </a:tr>
              <a:tr h="2206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14B03224T1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CAPACITOR DE 200 KVAR, 7200 V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2328858"/>
                  </a:ext>
                </a:extLst>
              </a:tr>
              <a:tr h="2206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33H08524T1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AUDITORÍA INTERNA DEL LABORATORIO DE MEDICIÓN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nov-24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220170"/>
                  </a:ext>
                </a:extLst>
              </a:tr>
              <a:tr h="2206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23A00124T1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SERVICIOS INTEGRALES DE DISTRIBUCIÓN EDEMET-EDEC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079725"/>
                  </a:ext>
                </a:extLst>
              </a:tr>
              <a:tr h="2206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23B00124T1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MTTO VEGETACIÓN EN LÍNEAS DE DISTRIBUCIÓN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418132"/>
                  </a:ext>
                </a:extLst>
              </a:tr>
              <a:tr h="2206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14A03324T1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MONTAJE TX POTENCIA 2X50MVA SE HOWARD - SANTIAGO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11252"/>
                  </a:ext>
                </a:extLst>
              </a:tr>
              <a:tr h="2206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14A00225T1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RECONECTADORES CONMUTADORES INTERRUPTORES 2025-2028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" panose="020B0604020202020204" pitchFamily="34" charset="0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083503"/>
                  </a:ext>
                </a:extLst>
              </a:tr>
            </a:tbl>
          </a:graphicData>
        </a:graphic>
      </p:graphicFrame>
      <p:sp>
        <p:nvSpPr>
          <p:cNvPr id="3" name="Título 9">
            <a:extLst>
              <a:ext uri="{FF2B5EF4-FFF2-40B4-BE49-F238E27FC236}">
                <a16:creationId xmlns:a16="http://schemas.microsoft.com/office/drawing/2014/main" id="{53C5598B-2135-7537-393F-D7EA08C3938B}"/>
              </a:ext>
            </a:extLst>
          </p:cNvPr>
          <p:cNvSpPr txBox="1">
            <a:spLocks/>
          </p:cNvSpPr>
          <p:nvPr/>
        </p:nvSpPr>
        <p:spPr>
          <a:xfrm>
            <a:off x="364072" y="413603"/>
            <a:ext cx="9346631" cy="59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800" kern="0" dirty="0"/>
              <a:t>LICITACIONES APROBADAS ENE 2024 – AGT 2025</a:t>
            </a:r>
            <a:endParaRPr lang="es-ES" sz="1800" kern="0" dirty="0"/>
          </a:p>
        </p:txBody>
      </p:sp>
    </p:spTree>
    <p:extLst>
      <p:ext uri="{BB962C8B-B14F-4D97-AF65-F5344CB8AC3E}">
        <p14:creationId xmlns:p14="http://schemas.microsoft.com/office/powerpoint/2010/main" val="3600132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482021-71AF-9094-4399-15BDB45004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5">
            <a:extLst>
              <a:ext uri="{FF2B5EF4-FFF2-40B4-BE49-F238E27FC236}">
                <a16:creationId xmlns:a16="http://schemas.microsoft.com/office/drawing/2014/main" id="{EC7DA7D5-A96E-24B2-BEB6-F15EB7FF1AC9}"/>
              </a:ext>
            </a:extLst>
          </p:cNvPr>
          <p:cNvSpPr/>
          <p:nvPr/>
        </p:nvSpPr>
        <p:spPr bwMode="auto">
          <a:xfrm>
            <a:off x="0" y="6665976"/>
            <a:ext cx="12192000" cy="192024"/>
          </a:xfrm>
          <a:prstGeom prst="rect">
            <a:avLst/>
          </a:prstGeom>
          <a:solidFill>
            <a:srgbClr val="E572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121920" rIns="121920" bIns="121920" numCol="1" rtlCol="0" anchor="ctr" anchorCtr="0" compatLnSpc="1">
            <a:prstTxWarp prst="textNoShape">
              <a:avLst/>
            </a:prstTxWarp>
          </a:bodyPr>
          <a:lstStyle/>
          <a:p>
            <a:pPr algn="ctr" defTabSz="1219170" eaLnBrk="0" fontAlgn="base" hangingPunct="0">
              <a:spcAft>
                <a:spcPct val="0"/>
              </a:spcAft>
            </a:pPr>
            <a:endParaRPr lang="en-US" sz="1867" b="1" dirty="0">
              <a:solidFill>
                <a:srgbClr val="FFFFFF"/>
              </a:solidFill>
              <a:latin typeface="FS Emeric SemiBold" charset="0"/>
              <a:ea typeface="FS Emeric SemiBold" charset="0"/>
              <a:cs typeface="FS Emeric SemiBold" charset="0"/>
            </a:endParaRPr>
          </a:p>
        </p:txBody>
      </p:sp>
      <p:sp>
        <p:nvSpPr>
          <p:cNvPr id="6" name="Título 9">
            <a:extLst>
              <a:ext uri="{FF2B5EF4-FFF2-40B4-BE49-F238E27FC236}">
                <a16:creationId xmlns:a16="http://schemas.microsoft.com/office/drawing/2014/main" id="{7BD61288-95D3-63AE-1572-4AC105BE5EC2}"/>
              </a:ext>
            </a:extLst>
          </p:cNvPr>
          <p:cNvSpPr txBox="1">
            <a:spLocks/>
          </p:cNvSpPr>
          <p:nvPr/>
        </p:nvSpPr>
        <p:spPr>
          <a:xfrm>
            <a:off x="538103" y="6391152"/>
            <a:ext cx="2463715" cy="29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200" kern="0" dirty="0"/>
              <a:t>*L.C. Libre Concurrencia</a:t>
            </a:r>
            <a:endParaRPr lang="es-ES" sz="1200" kern="0" dirty="0"/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73D1750A-8C25-0259-5A15-BE4DF87CC908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772257549"/>
              </p:ext>
            </p:extLst>
          </p:nvPr>
        </p:nvGraphicFramePr>
        <p:xfrm>
          <a:off x="282804" y="1178352"/>
          <a:ext cx="11670384" cy="5195525"/>
        </p:xfrm>
        <a:graphic>
          <a:graphicData uri="http://schemas.openxmlformats.org/drawingml/2006/table">
            <a:tbl>
              <a:tblPr/>
              <a:tblGrid>
                <a:gridCol w="1064578">
                  <a:extLst>
                    <a:ext uri="{9D8B030D-6E8A-4147-A177-3AD203B41FA5}">
                      <a16:colId xmlns:a16="http://schemas.microsoft.com/office/drawing/2014/main" val="3676815341"/>
                    </a:ext>
                  </a:extLst>
                </a:gridCol>
                <a:gridCol w="5165862">
                  <a:extLst>
                    <a:ext uri="{9D8B030D-6E8A-4147-A177-3AD203B41FA5}">
                      <a16:colId xmlns:a16="http://schemas.microsoft.com/office/drawing/2014/main" val="2098079325"/>
                    </a:ext>
                  </a:extLst>
                </a:gridCol>
                <a:gridCol w="1280804">
                  <a:extLst>
                    <a:ext uri="{9D8B030D-6E8A-4147-A177-3AD203B41FA5}">
                      <a16:colId xmlns:a16="http://schemas.microsoft.com/office/drawing/2014/main" val="1180082896"/>
                    </a:ext>
                  </a:extLst>
                </a:gridCol>
                <a:gridCol w="1004687">
                  <a:extLst>
                    <a:ext uri="{9D8B030D-6E8A-4147-A177-3AD203B41FA5}">
                      <a16:colId xmlns:a16="http://schemas.microsoft.com/office/drawing/2014/main" val="1890380792"/>
                    </a:ext>
                  </a:extLst>
                </a:gridCol>
                <a:gridCol w="756831">
                  <a:extLst>
                    <a:ext uri="{9D8B030D-6E8A-4147-A177-3AD203B41FA5}">
                      <a16:colId xmlns:a16="http://schemas.microsoft.com/office/drawing/2014/main" val="3611284887"/>
                    </a:ext>
                  </a:extLst>
                </a:gridCol>
                <a:gridCol w="1333372">
                  <a:extLst>
                    <a:ext uri="{9D8B030D-6E8A-4147-A177-3AD203B41FA5}">
                      <a16:colId xmlns:a16="http://schemas.microsoft.com/office/drawing/2014/main" val="731348181"/>
                    </a:ext>
                  </a:extLst>
                </a:gridCol>
                <a:gridCol w="1064250">
                  <a:extLst>
                    <a:ext uri="{9D8B030D-6E8A-4147-A177-3AD203B41FA5}">
                      <a16:colId xmlns:a16="http://schemas.microsoft.com/office/drawing/2014/main" val="212880025"/>
                    </a:ext>
                  </a:extLst>
                </a:gridCol>
              </a:tblGrid>
              <a:tr h="48771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ADJUDICACIÓN </a:t>
                      </a:r>
                    </a:p>
                  </a:txBody>
                  <a:tcPr marL="4618" marR="4618" marT="46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DESCRIPCIÓN</a:t>
                      </a:r>
                    </a:p>
                  </a:txBody>
                  <a:tcPr marL="4618" marR="4618" marT="46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EDEMET / EDECHI</a:t>
                      </a:r>
                    </a:p>
                  </a:txBody>
                  <a:tcPr marL="4618" marR="4618" marT="46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FECHA ADJUDICADO</a:t>
                      </a:r>
                    </a:p>
                  </a:txBody>
                  <a:tcPr marL="4618" marR="4618" marT="46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ESTADO</a:t>
                      </a:r>
                    </a:p>
                  </a:txBody>
                  <a:tcPr marL="4618" marR="4618" marT="46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TIPO PROCESO</a:t>
                      </a:r>
                    </a:p>
                  </a:txBody>
                  <a:tcPr marL="4618" marR="4618" marT="46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PORTAL COMPRAS</a:t>
                      </a:r>
                    </a:p>
                  </a:txBody>
                  <a:tcPr marL="4618" marR="4618" marT="4618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0703685"/>
                  </a:ext>
                </a:extLst>
              </a:tr>
              <a:tr h="217161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14A00425T1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SUMINISTRO CELDA 12KV PARA LA SUBESTACIÓN HOWARD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EDEMET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556265"/>
                  </a:ext>
                </a:extLst>
              </a:tr>
              <a:tr h="217161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27B01019T1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RFQ_10770-SERVICIOS SUPERVISIÓN Y AUDITORIA A PROCESOS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096227"/>
                  </a:ext>
                </a:extLst>
              </a:tr>
              <a:tr h="217161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23C03424T1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OBRA CIVIL MONTAJE ELECTROMECANICO SE CHANGUINOLA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9424968"/>
                  </a:ext>
                </a:extLst>
              </a:tr>
              <a:tr h="217161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23C00225T1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O.C MEM AMPLIACIÓN DE LA SE BURUNGA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EDEMET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859943"/>
                  </a:ext>
                </a:extLst>
              </a:tr>
              <a:tr h="217161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23A00125T1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CONTRATACIÓN OBRAS SINGULARES MT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EDEMET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825559"/>
                  </a:ext>
                </a:extLst>
              </a:tr>
              <a:tr h="217161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33G00225T1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SERVICIO OPERADOR LOGISTICO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171387"/>
                  </a:ext>
                </a:extLst>
              </a:tr>
              <a:tr h="227990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23C00224T1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SERV INTEGRAL DE MANTENIMIENTO DE LÍNEAS ALTA TENSIÓN Y SSEE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043720"/>
                  </a:ext>
                </a:extLst>
              </a:tr>
              <a:tr h="217161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14A00525T1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SUMINISTRO CELDA 34,5KV PARA LA SUBESTACIÓN EL HIGO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EDEMET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1089903"/>
                  </a:ext>
                </a:extLst>
              </a:tr>
              <a:tr h="217161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15D40524T1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BANCO DE CONDENSADORES SE CHANGUINOLA Y HOWARD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5708347"/>
                  </a:ext>
                </a:extLst>
              </a:tr>
              <a:tr h="275703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23C00125T1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SUMINISTRO E INSTALACÍON SIST. PCI SE LA FLORESTA &amp; SE HOWAR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EDEMET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478167"/>
                  </a:ext>
                </a:extLst>
              </a:tr>
              <a:tr h="217161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14A03924T1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INTERRUPTORES DE SF6 1200A 34.5KV - 15KV - 115KV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EDEMET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558667"/>
                  </a:ext>
                </a:extLst>
              </a:tr>
              <a:tr h="217161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31C00323T1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MANTENIMIENTO DE HW SW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7191526"/>
                  </a:ext>
                </a:extLst>
              </a:tr>
              <a:tr h="275703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33B08524T1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SERVICIO DE PUBLICACION EN PERIODICOS DE ROTACION NACIONAL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5677356"/>
                  </a:ext>
                </a:extLst>
              </a:tr>
              <a:tr h="236675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15D41624T1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BATERIAS-CARGADORES SE CHANGUINOLA /FUENTES DE ALIMENT 48 Y1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8521545"/>
                  </a:ext>
                </a:extLst>
              </a:tr>
              <a:tr h="217161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23D00519T1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MANTENIMIENTO PREDICTIVO DE SUBESTACIONES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908350"/>
                  </a:ext>
                </a:extLst>
              </a:tr>
              <a:tr h="217161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14B01823T1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BRIGADA DE PROTECCIONES Y TELECONTROL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EDEMET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637575"/>
                  </a:ext>
                </a:extLst>
              </a:tr>
              <a:tr h="217161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34F04221T1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ALQUILER EQUIPOS MULTIFUNCIONALES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Bravo </a:t>
                      </a:r>
                      <a:r>
                        <a:rPr lang="es-CO" sz="1100" b="0" i="0" u="none" strike="noStrike" dirty="0" err="1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Solution</a:t>
                      </a:r>
                      <a:endParaRPr lang="es-CO" sz="1100" b="0" i="0" u="none" strike="noStrike" dirty="0">
                        <a:solidFill>
                          <a:srgbClr val="004571"/>
                        </a:solidFill>
                        <a:effectLst/>
                        <a:latin typeface="Arial "/>
                      </a:endParaRP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978347"/>
                  </a:ext>
                </a:extLst>
              </a:tr>
              <a:tr h="217161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14A03824T1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EQUIPO DE CALIBRACION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EDEMET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545213"/>
                  </a:ext>
                </a:extLst>
              </a:tr>
              <a:tr h="217161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14B05424T1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PARARRAYOS DE 35 KV -15 KV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550096"/>
                  </a:ext>
                </a:extLst>
              </a:tr>
              <a:tr h="217161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14B05724T1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SECCIONADORES MONOPOLARES 15KV / 35KV 600 AMP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EDEMET - EDECHI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4686079"/>
                  </a:ext>
                </a:extLst>
              </a:tr>
              <a:tr h="217161"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15D42124T1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LUMINARIAS LED TIPO "WALL PACK" 8000 Y 13000 LM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EDEMET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dic-24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Aprobada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Concurso por L.C.*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b="0" i="0" u="none" strike="noStrike" dirty="0">
                          <a:solidFill>
                            <a:srgbClr val="004571"/>
                          </a:solidFill>
                          <a:effectLst/>
                          <a:latin typeface="Arial "/>
                        </a:rPr>
                        <a:t>ARIBA</a:t>
                      </a:r>
                    </a:p>
                  </a:txBody>
                  <a:tcPr marL="4618" marR="4618" marT="4618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7933004"/>
                  </a:ext>
                </a:extLst>
              </a:tr>
            </a:tbl>
          </a:graphicData>
        </a:graphic>
      </p:graphicFrame>
      <p:sp>
        <p:nvSpPr>
          <p:cNvPr id="2" name="Título 9">
            <a:extLst>
              <a:ext uri="{FF2B5EF4-FFF2-40B4-BE49-F238E27FC236}">
                <a16:creationId xmlns:a16="http://schemas.microsoft.com/office/drawing/2014/main" id="{7724AE6B-78C3-1CD9-29E2-796C48B54161}"/>
              </a:ext>
            </a:extLst>
          </p:cNvPr>
          <p:cNvSpPr txBox="1">
            <a:spLocks/>
          </p:cNvSpPr>
          <p:nvPr/>
        </p:nvSpPr>
        <p:spPr>
          <a:xfrm>
            <a:off x="222670" y="484118"/>
            <a:ext cx="9346631" cy="595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1" fontAlgn="base" hangingPunct="1">
              <a:lnSpc>
                <a:spcPct val="92000"/>
              </a:lnSpc>
              <a:spcBef>
                <a:spcPct val="0"/>
              </a:spcBef>
              <a:spcAft>
                <a:spcPct val="0"/>
              </a:spcAft>
              <a:defRPr sz="2400" b="1" i="0" spc="-27">
                <a:solidFill>
                  <a:schemeClr val="tx1"/>
                </a:solidFill>
                <a:latin typeface="FS Emeric SemiBold" charset="0"/>
                <a:ea typeface="FS Emeric SemiBold" charset="0"/>
                <a:cs typeface="FS Emeric SemiBold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609585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6pPr>
            <a:lvl7pPr marL="1219170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7pPr>
            <a:lvl8pPr marL="1828754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8pPr>
            <a:lvl9pPr marL="2438339" algn="l" rtl="0" eaLnBrk="1" fontAlgn="base" hangingPunct="1">
              <a:spcBef>
                <a:spcPct val="0"/>
              </a:spcBef>
              <a:spcAft>
                <a:spcPct val="0"/>
              </a:spcAft>
              <a:defRPr sz="2933" b="1">
                <a:solidFill>
                  <a:schemeClr val="tx2"/>
                </a:solidFill>
                <a:latin typeface="Verdana" pitchFamily="-110" charset="0"/>
                <a:ea typeface="ＭＳ Ｐゴシック" pitchFamily="-110" charset="-128"/>
                <a:cs typeface="ＭＳ Ｐゴシック" pitchFamily="-110" charset="-128"/>
              </a:defRPr>
            </a:lvl9pPr>
          </a:lstStyle>
          <a:p>
            <a:r>
              <a:rPr lang="es-PA" sz="1800" kern="0" dirty="0"/>
              <a:t>LICITACIONES APROBADAS ENE 2024 – AGT 2025</a:t>
            </a:r>
            <a:endParaRPr lang="es-ES" sz="1800" kern="0" dirty="0"/>
          </a:p>
        </p:txBody>
      </p:sp>
    </p:spTree>
    <p:extLst>
      <p:ext uri="{BB962C8B-B14F-4D97-AF65-F5344CB8AC3E}">
        <p14:creationId xmlns:p14="http://schemas.microsoft.com/office/powerpoint/2010/main" val="1646293168"/>
      </p:ext>
    </p:extLst>
  </p:cSld>
  <p:clrMapOvr>
    <a:masterClrMapping/>
  </p:clrMapOvr>
</p:sld>
</file>

<file path=ppt/theme/theme1.xml><?xml version="1.0" encoding="utf-8"?>
<a:theme xmlns:a="http://schemas.openxmlformats.org/drawingml/2006/main" name="#4 Template 8.30.16.01">
  <a:themeElements>
    <a:clrScheme name="Naturgy">
      <a:dk1>
        <a:srgbClr val="004571"/>
      </a:dk1>
      <a:lt1>
        <a:srgbClr val="FFFFFF"/>
      </a:lt1>
      <a:dk2>
        <a:srgbClr val="E57200"/>
      </a:dk2>
      <a:lt2>
        <a:srgbClr val="FFFFFF"/>
      </a:lt2>
      <a:accent1>
        <a:srgbClr val="004571"/>
      </a:accent1>
      <a:accent2>
        <a:srgbClr val="E57200"/>
      </a:accent2>
      <a:accent3>
        <a:srgbClr val="C0C100"/>
      </a:accent3>
      <a:accent4>
        <a:srgbClr val="D3222A"/>
      </a:accent4>
      <a:accent5>
        <a:srgbClr val="737355"/>
      </a:accent5>
      <a:accent6>
        <a:srgbClr val="BFB8AF"/>
      </a:accent6>
      <a:hlink>
        <a:srgbClr val="E57200"/>
      </a:hlink>
      <a:folHlink>
        <a:srgbClr val="E57200"/>
      </a:folHlink>
    </a:clrScheme>
    <a:fontScheme name="Naturg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>
            <a:lumMod val="40000"/>
            <a:lumOff val="60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91440" rIns="91440" bIns="9144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Verdana" pitchFamily="-110" charset="0"/>
            <a:ea typeface="ＭＳ Ｐゴシック" pitchFamily="-110" charset="-128"/>
            <a:cs typeface="ＭＳ Ｐゴシック" pitchFamily="-110" charset="-128"/>
          </a:defRPr>
        </a:defPPr>
      </a:lstStyle>
    </a:spDef>
    <a:lnDef>
      <a:spPr bwMode="auto">
        <a:noFill/>
        <a:ln w="635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lIns="0" tIns="0" rIns="0" bIns="0" rtlCol="0">
        <a:noAutofit/>
      </a:bodyPr>
      <a:lstStyle>
        <a:defPPr>
          <a:spcBef>
            <a:spcPts val="400"/>
          </a:spcBef>
          <a:defRPr sz="1200" spc="-20" dirty="0" err="1" smtClean="0">
            <a:latin typeface="+mn-lt"/>
            <a:cs typeface="Helvetica Neue Light"/>
          </a:defRPr>
        </a:defPPr>
      </a:lstStyle>
    </a:txDef>
  </a:objectDefaults>
  <a:extraClrSchemeLst>
    <a:extraClrScheme>
      <a:clrScheme name="Office Theme 1">
        <a:dk1>
          <a:srgbClr val="3C3737"/>
        </a:dk1>
        <a:lt1>
          <a:srgbClr val="FFFFFF"/>
        </a:lt1>
        <a:dk2>
          <a:srgbClr val="C60C30"/>
        </a:dk2>
        <a:lt2>
          <a:srgbClr val="B7B1A9"/>
        </a:lt2>
        <a:accent1>
          <a:srgbClr val="861D25"/>
        </a:accent1>
        <a:accent2>
          <a:srgbClr val="103B66"/>
        </a:accent2>
        <a:accent3>
          <a:srgbClr val="FFFFFF"/>
        </a:accent3>
        <a:accent4>
          <a:srgbClr val="322D2D"/>
        </a:accent4>
        <a:accent5>
          <a:srgbClr val="C3ABAC"/>
        </a:accent5>
        <a:accent6>
          <a:srgbClr val="0D355C"/>
        </a:accent6>
        <a:hlink>
          <a:srgbClr val="185A24"/>
        </a:hlink>
        <a:folHlink>
          <a:srgbClr val="39204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CECDCA2D94E34C9C30AA722A30418D" ma:contentTypeVersion="4" ma:contentTypeDescription="Create a new document." ma:contentTypeScope="" ma:versionID="2306892edc0cad130cf75291896d22fe">
  <xsd:schema xmlns:xsd="http://www.w3.org/2001/XMLSchema" xmlns:xs="http://www.w3.org/2001/XMLSchema" xmlns:p="http://schemas.microsoft.com/office/2006/metadata/properties" xmlns:ns3="fe07a6d2-09d6-4865-ae90-d9fcdc20b4e3" targetNamespace="http://schemas.microsoft.com/office/2006/metadata/properties" ma:root="true" ma:fieldsID="cbb2b34ad4a9019982a2164738bf9615" ns3:_="">
    <xsd:import namespace="fe07a6d2-09d6-4865-ae90-d9fcdc20b4e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07a6d2-09d6-4865-ae90-d9fcdc20b4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D69657-3ACB-4161-B89E-02156FA90BA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1CA0CBA-34D9-412C-821E-6013F7190D10}">
  <ds:schemaRefs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fe07a6d2-09d6-4865-ae90-d9fcdc20b4e3"/>
  </ds:schemaRefs>
</ds:datastoreItem>
</file>

<file path=customXml/itemProps3.xml><?xml version="1.0" encoding="utf-8"?>
<ds:datastoreItem xmlns:ds="http://schemas.openxmlformats.org/officeDocument/2006/customXml" ds:itemID="{13FDF561-C94A-48B2-BC01-E4E727A644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07a6d2-09d6-4865-ae90-d9fcdc20b4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91387</TotalTime>
  <Words>6157</Words>
  <Application>Microsoft Office PowerPoint</Application>
  <PresentationFormat>Panorámica</PresentationFormat>
  <Paragraphs>2351</Paragraphs>
  <Slides>16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3" baseType="lpstr">
      <vt:lpstr>Arial</vt:lpstr>
      <vt:lpstr>Arial </vt:lpstr>
      <vt:lpstr>Calibri</vt:lpstr>
      <vt:lpstr>FS Emeric Light</vt:lpstr>
      <vt:lpstr>FS Emeric SemiBold</vt:lpstr>
      <vt:lpstr>Verdana</vt:lpstr>
      <vt:lpstr>#4 Template 8.30.16.01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Guadalupe Guisado</dc:creator>
  <cp:lastModifiedBy>Ruth Lorenzo</cp:lastModifiedBy>
  <cp:revision>431</cp:revision>
  <dcterms:created xsi:type="dcterms:W3CDTF">2018-06-24T06:49:43Z</dcterms:created>
  <dcterms:modified xsi:type="dcterms:W3CDTF">2025-09-19T13:05:34Z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0x010100D8CECDCA2D94E34C9C30AA722A30418D</vt:lpwstr>
  </property>
  <property fmtid="{D5CDD505-2E9C-101B-9397-08002B2CF9AE}" pid="3" name="Order">
    <vt:r8>3212200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MediaServiceImageTags">
    <vt:lpwstr/>
  </property>
  <property fmtid="{D5CDD505-2E9C-101B-9397-08002B2CF9AE}" pid="9" name="MSIP_Label_04fdb0a8-4a6b-4f00-936d-33796aec780e_Enabled">
    <vt:lpwstr>true</vt:lpwstr>
  </property>
  <property fmtid="{D5CDD505-2E9C-101B-9397-08002B2CF9AE}" pid="10" name="MSIP_Label_04fdb0a8-4a6b-4f00-936d-33796aec780e_SetDate">
    <vt:lpwstr>2025-09-19T12:57:59Z</vt:lpwstr>
  </property>
  <property fmtid="{D5CDD505-2E9C-101B-9397-08002B2CF9AE}" pid="11" name="MSIP_Label_04fdb0a8-4a6b-4f00-936d-33796aec780e_Method">
    <vt:lpwstr>Standard</vt:lpwstr>
  </property>
  <property fmtid="{D5CDD505-2E9C-101B-9397-08002B2CF9AE}" pid="12" name="MSIP_Label_04fdb0a8-4a6b-4f00-936d-33796aec780e_Name">
    <vt:lpwstr>Interna</vt:lpwstr>
  </property>
  <property fmtid="{D5CDD505-2E9C-101B-9397-08002B2CF9AE}" pid="13" name="MSIP_Label_04fdb0a8-4a6b-4f00-936d-33796aec780e_SiteId">
    <vt:lpwstr>4671ebb9-5444-457d-a9ef-c8888adaf03b</vt:lpwstr>
  </property>
  <property fmtid="{D5CDD505-2E9C-101B-9397-08002B2CF9AE}" pid="14" name="MSIP_Label_04fdb0a8-4a6b-4f00-936d-33796aec780e_ActionId">
    <vt:lpwstr>f46fbb8f-97b7-40a8-948f-0b840955b329</vt:lpwstr>
  </property>
  <property fmtid="{D5CDD505-2E9C-101B-9397-08002B2CF9AE}" pid="15" name="MSIP_Label_04fdb0a8-4a6b-4f00-936d-33796aec780e_ContentBits">
    <vt:lpwstr>0</vt:lpwstr>
  </property>
  <property fmtid="{D5CDD505-2E9C-101B-9397-08002B2CF9AE}" pid="16" name="MSIP_Label_04fdb0a8-4a6b-4f00-936d-33796aec780e_Tag">
    <vt:lpwstr>10, 3, 0, 1</vt:lpwstr>
  </property>
</Properties>
</file>